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10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11.xml" ContentType="application/vnd.openxmlformats-officedocument.presentationml.tags+xml"/>
  <Override PartName="/ppt/notesSlides/notesSlide4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7.xml" ContentType="application/vnd.openxmlformats-officedocument.presentationml.notesSlide+xml"/>
  <Override PartName="/ppt/tags/tag16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</p:sldMasterIdLst>
  <p:notesMasterIdLst>
    <p:notesMasterId r:id="rId101"/>
  </p:notesMasterIdLst>
  <p:handoutMasterIdLst>
    <p:handoutMasterId r:id="rId102"/>
  </p:handoutMasterIdLst>
  <p:sldIdLst>
    <p:sldId id="256" r:id="rId6"/>
    <p:sldId id="435" r:id="rId7"/>
    <p:sldId id="373" r:id="rId8"/>
    <p:sldId id="416" r:id="rId9"/>
    <p:sldId id="417" r:id="rId10"/>
    <p:sldId id="418" r:id="rId11"/>
    <p:sldId id="419" r:id="rId12"/>
    <p:sldId id="436" r:id="rId13"/>
    <p:sldId id="437" r:id="rId14"/>
    <p:sldId id="378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99" r:id="rId32"/>
    <p:sldId id="400" r:id="rId33"/>
    <p:sldId id="401" r:id="rId34"/>
    <p:sldId id="402" r:id="rId35"/>
    <p:sldId id="403" r:id="rId36"/>
    <p:sldId id="404" r:id="rId37"/>
    <p:sldId id="405" r:id="rId38"/>
    <p:sldId id="438" r:id="rId39"/>
    <p:sldId id="441" r:id="rId40"/>
    <p:sldId id="442" r:id="rId41"/>
    <p:sldId id="443" r:id="rId42"/>
    <p:sldId id="444" r:id="rId43"/>
    <p:sldId id="440" r:id="rId44"/>
    <p:sldId id="382" r:id="rId45"/>
    <p:sldId id="318" r:id="rId46"/>
    <p:sldId id="425" r:id="rId47"/>
    <p:sldId id="320" r:id="rId48"/>
    <p:sldId id="426" r:id="rId49"/>
    <p:sldId id="427" r:id="rId50"/>
    <p:sldId id="323" r:id="rId51"/>
    <p:sldId id="428" r:id="rId52"/>
    <p:sldId id="429" r:id="rId53"/>
    <p:sldId id="324" r:id="rId54"/>
    <p:sldId id="430" r:id="rId55"/>
    <p:sldId id="432" r:id="rId56"/>
    <p:sldId id="431" r:id="rId57"/>
    <p:sldId id="325" r:id="rId58"/>
    <p:sldId id="327" r:id="rId59"/>
    <p:sldId id="328" r:id="rId60"/>
    <p:sldId id="394" r:id="rId61"/>
    <p:sldId id="329" r:id="rId62"/>
    <p:sldId id="368" r:id="rId63"/>
    <p:sldId id="408" r:id="rId64"/>
    <p:sldId id="409" r:id="rId65"/>
    <p:sldId id="410" r:id="rId66"/>
    <p:sldId id="411" r:id="rId67"/>
    <p:sldId id="412" r:id="rId68"/>
    <p:sldId id="413" r:id="rId69"/>
    <p:sldId id="414" r:id="rId70"/>
    <p:sldId id="395" r:id="rId71"/>
    <p:sldId id="396" r:id="rId72"/>
    <p:sldId id="375" r:id="rId73"/>
    <p:sldId id="398" r:id="rId74"/>
    <p:sldId id="397" r:id="rId75"/>
    <p:sldId id="359" r:id="rId76"/>
    <p:sldId id="360" r:id="rId77"/>
    <p:sldId id="376" r:id="rId78"/>
    <p:sldId id="343" r:id="rId79"/>
    <p:sldId id="344" r:id="rId80"/>
    <p:sldId id="345" r:id="rId81"/>
    <p:sldId id="361" r:id="rId82"/>
    <p:sldId id="347" r:id="rId83"/>
    <p:sldId id="348" r:id="rId84"/>
    <p:sldId id="362" r:id="rId85"/>
    <p:sldId id="352" r:id="rId86"/>
    <p:sldId id="353" r:id="rId87"/>
    <p:sldId id="354" r:id="rId88"/>
    <p:sldId id="363" r:id="rId89"/>
    <p:sldId id="364" r:id="rId90"/>
    <p:sldId id="377" r:id="rId91"/>
    <p:sldId id="350" r:id="rId92"/>
    <p:sldId id="355" r:id="rId93"/>
    <p:sldId id="349" r:id="rId94"/>
    <p:sldId id="357" r:id="rId95"/>
    <p:sldId id="358" r:id="rId96"/>
    <p:sldId id="406" r:id="rId97"/>
    <p:sldId id="407" r:id="rId98"/>
    <p:sldId id="434" r:id="rId99"/>
    <p:sldId id="299" r:id="rId100"/>
  </p:sldIdLst>
  <p:sldSz cx="9144000" cy="6858000" type="screen4x3"/>
  <p:notesSz cx="7104063" cy="10234613"/>
  <p:custDataLst>
    <p:tags r:id="rId103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BC401B54-5205-4860-ABB0-A3768C957CB2}">
          <p14:sldIdLst>
            <p14:sldId id="256"/>
            <p14:sldId id="435"/>
          </p14:sldIdLst>
        </p14:section>
        <p14:section name="Sense and Avoidn Introduction" id="{08EAB863-3274-4A45-959D-921E349EF66A}">
          <p14:sldIdLst>
            <p14:sldId id="373"/>
            <p14:sldId id="416"/>
            <p14:sldId id="417"/>
            <p14:sldId id="418"/>
            <p14:sldId id="419"/>
            <p14:sldId id="436"/>
            <p14:sldId id="437"/>
          </p14:sldIdLst>
        </p14:section>
        <p14:section name="Problems in Detect &amp; Avoid" id="{AF5D083F-77F7-4B80-B4F8-B5626CABF80F}">
          <p14:sldIdLst>
            <p14:sldId id="378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99"/>
            <p14:sldId id="400"/>
            <p14:sldId id="401"/>
            <p14:sldId id="402"/>
            <p14:sldId id="403"/>
            <p14:sldId id="404"/>
            <p14:sldId id="405"/>
          </p14:sldIdLst>
        </p14:section>
        <p14:section name="Related Work" id="{1B3B5AF1-5E8E-4E2B-BDA9-B4D1DEC66B23}">
          <p14:sldIdLst>
            <p14:sldId id="438"/>
            <p14:sldId id="441"/>
            <p14:sldId id="442"/>
            <p14:sldId id="443"/>
            <p14:sldId id="444"/>
          </p14:sldIdLst>
        </p14:section>
        <p14:section name="Proposed Framework" id="{7F0646CA-95F0-4B39-B953-FD116B494026}">
          <p14:sldIdLst>
            <p14:sldId id="440"/>
            <p14:sldId id="382"/>
            <p14:sldId id="318"/>
            <p14:sldId id="425"/>
            <p14:sldId id="320"/>
            <p14:sldId id="426"/>
            <p14:sldId id="427"/>
            <p14:sldId id="323"/>
            <p14:sldId id="428"/>
            <p14:sldId id="429"/>
            <p14:sldId id="324"/>
            <p14:sldId id="430"/>
            <p14:sldId id="432"/>
            <p14:sldId id="431"/>
            <p14:sldId id="325"/>
            <p14:sldId id="327"/>
            <p14:sldId id="328"/>
            <p14:sldId id="394"/>
            <p14:sldId id="329"/>
            <p14:sldId id="368"/>
            <p14:sldId id="408"/>
            <p14:sldId id="409"/>
            <p14:sldId id="410"/>
            <p14:sldId id="411"/>
            <p14:sldId id="412"/>
            <p14:sldId id="413"/>
            <p14:sldId id="414"/>
            <p14:sldId id="395"/>
            <p14:sldId id="396"/>
          </p14:sldIdLst>
        </p14:section>
        <p14:section name="Simulations" id="{14EC53E0-150C-4069-A966-E3D1C262D6B6}">
          <p14:sldIdLst>
            <p14:sldId id="375"/>
            <p14:sldId id="398"/>
            <p14:sldId id="397"/>
            <p14:sldId id="359"/>
            <p14:sldId id="360"/>
            <p14:sldId id="376"/>
            <p14:sldId id="343"/>
            <p14:sldId id="344"/>
            <p14:sldId id="345"/>
            <p14:sldId id="361"/>
            <p14:sldId id="347"/>
            <p14:sldId id="348"/>
            <p14:sldId id="362"/>
            <p14:sldId id="352"/>
            <p14:sldId id="353"/>
            <p14:sldId id="354"/>
            <p14:sldId id="363"/>
            <p14:sldId id="364"/>
            <p14:sldId id="377"/>
            <p14:sldId id="350"/>
            <p14:sldId id="355"/>
            <p14:sldId id="349"/>
            <p14:sldId id="357"/>
            <p14:sldId id="358"/>
          </p14:sldIdLst>
        </p14:section>
        <p14:section name="Results" id="{07ABCF22-AF44-46E3-B02C-FBB4CB513E70}">
          <p14:sldIdLst>
            <p14:sldId id="406"/>
            <p14:sldId id="407"/>
            <p14:sldId id="434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  <p:cmAuthor id="3" name="Alojz Gomola" initials="AG" lastIdx="3" clrIdx="2">
    <p:extLst>
      <p:ext uri="{19B8F6BF-5375-455C-9EA6-DF929625EA0E}">
        <p15:presenceInfo xmlns:p15="http://schemas.microsoft.com/office/powerpoint/2012/main" userId="f7439ce9bf5689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EB2819"/>
    <a:srgbClr val="7F7F7F"/>
    <a:srgbClr val="000000"/>
    <a:srgbClr val="EE3124"/>
    <a:srgbClr val="595959"/>
    <a:srgbClr val="E71D1D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5726" autoAdjust="0"/>
    <p:restoredTop sz="64540" autoAdjust="0"/>
  </p:normalViewPr>
  <p:slideViewPr>
    <p:cSldViewPr snapToGrid="0" snapToObjects="1">
      <p:cViewPr varScale="1">
        <p:scale>
          <a:sx n="70" d="100"/>
          <a:sy n="70" d="100"/>
        </p:scale>
        <p:origin x="2778" y="7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outlineViewPr>
    <p:cViewPr>
      <p:scale>
        <a:sx n="33" d="100"/>
        <a:sy n="33" d="100"/>
      </p:scale>
      <p:origin x="0" y="-417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405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07" Type="http://schemas.openxmlformats.org/officeDocument/2006/relationships/theme" Target="theme/theme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tags" Target="tags/tag1.xml"/><Relationship Id="rId108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commentAuthors" Target="commentAuthor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D2FE4-B648-4E04-86F3-DE73AD6DC3F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F3F40F7F-8A14-40D5-A510-569B42C074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D49828AE-E217-4654-A70D-092874AB3E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023" y="704851"/>
            <a:ext cx="6851447" cy="513740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37DF6C40-D0CF-451A-B8A5-B68A4B8D05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6023" y="6034344"/>
            <a:ext cx="6851447" cy="349541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51A66E-0811-427A-89E3-41F5BF7F62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68E1CA0-D956-43D9-87B6-EF5E6C967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A068A2-0234-47FD-BE08-69A5E5106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Dear (Lady, and Gentlemen), my name is Alojz Gomola and for today I am going to defend thesis with title: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“Obstacle avoidance based on Reach Sets”,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Which was lead by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Joao Sousa from LSTS, and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 Fernando Lobo Pereira from FEUP,  	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010D3183-1F9B-45DE-A220-2E5480AFC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BFB8CA2-1585-41BA-BB69-DBC364631F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5" name="Header Placeholder 5">
            <a:extLst>
              <a:ext uri="{FF2B5EF4-FFF2-40B4-BE49-F238E27FC236}">
                <a16:creationId xmlns:a16="http://schemas.microsoft.com/office/drawing/2014/main" id="{276DDB08-8302-4D93-9D24-6A9DC27B97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6" name="Footer Placeholder 9">
            <a:extLst>
              <a:ext uri="{FF2B5EF4-FFF2-40B4-BE49-F238E27FC236}">
                <a16:creationId xmlns:a16="http://schemas.microsoft.com/office/drawing/2014/main" id="{949E8CA3-C0A8-4864-BE53-ECB1260512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33C66952-E0A1-4F60-A4B8-63AD961E7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8A074E3-1303-4514-8DFE-81698FB03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Now lets define the problem which is going to be solved,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298C5A62-C947-4AFA-BC85-F22CBBAC1A0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9C94EE6F-20C4-48C8-AF5E-F13F0C5ED8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A7B876C1-85EF-48D4-B76D-9748ADFAC6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081EDC40-B7EA-4F1E-9B49-2B783DD62C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20C5CBB3-80A5-4CFF-9DC2-F53C3879CD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AE04F701-FB50-40B7-8EAC-9861EC93A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obstacle avoidance can be taken as a “trip to a pub”,</a:t>
            </a:r>
          </a:p>
          <a:p>
            <a:pPr lvl="0"/>
            <a:r>
              <a:rPr lang="en-US" dirty="0"/>
              <a:t>Lets help this gentleman get into the fine restaurant,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15FBB36-84C8-4861-9D71-46FCD9B4970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5979CC8-B538-4431-8F65-B7791A8A65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7C8037E-3C1E-4BF3-8957-B758526FC15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F4450718-C69E-41BE-9932-44C5C5446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>
            <a:extLst>
              <a:ext uri="{FF2B5EF4-FFF2-40B4-BE49-F238E27FC236}">
                <a16:creationId xmlns:a16="http://schemas.microsoft.com/office/drawing/2014/main" id="{88E762F3-4881-408F-A3E5-E8AEBE9657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6" name="Notes Placeholder 15">
            <a:extLst>
              <a:ext uri="{FF2B5EF4-FFF2-40B4-BE49-F238E27FC236}">
                <a16:creationId xmlns:a16="http://schemas.microsoft.com/office/drawing/2014/main" id="{DCAE4D7C-A571-4B81-9E3B-EE6609B81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We have a simple mission get from the home (red),</a:t>
            </a:r>
          </a:p>
          <a:p>
            <a:pPr lvl="0"/>
            <a:r>
              <a:rPr lang="en-US" dirty="0"/>
              <a:t>To the “Fine restaurant” (blue),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B9E9B8C4-883D-4087-B5F8-80FD69B492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A7485628-00E8-43C1-8471-FA40C7CEEC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0414CF55-641A-47A8-B676-F94F81553E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33719164-B8AA-4213-97C5-BDEE3340F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Image Placeholder 20">
            <a:extLst>
              <a:ext uri="{FF2B5EF4-FFF2-40B4-BE49-F238E27FC236}">
                <a16:creationId xmlns:a16="http://schemas.microsoft.com/office/drawing/2014/main" id="{34A1D389-2486-4E7D-9932-3C896FE5E2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22" name="Notes Placeholder 21">
            <a:extLst>
              <a:ext uri="{FF2B5EF4-FFF2-40B4-BE49-F238E27FC236}">
                <a16:creationId xmlns:a16="http://schemas.microsoft.com/office/drawing/2014/main" id="{ACBF6FE0-B2FC-4909-B860-31F8B5C36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First is “Path planning problem”, we know everything,</a:t>
            </a:r>
          </a:p>
          <a:p>
            <a:pPr lvl="0"/>
            <a:r>
              <a:rPr lang="en-US" dirty="0"/>
              <a:t>We just need stick to the plan.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23" name="Date Placeholder 4">
            <a:extLst>
              <a:ext uri="{FF2B5EF4-FFF2-40B4-BE49-F238E27FC236}">
                <a16:creationId xmlns:a16="http://schemas.microsoft.com/office/drawing/2014/main" id="{C87B2188-D76C-4325-9A27-662C89711F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24" name="Header Placeholder 5">
            <a:extLst>
              <a:ext uri="{FF2B5EF4-FFF2-40B4-BE49-F238E27FC236}">
                <a16:creationId xmlns:a16="http://schemas.microsoft.com/office/drawing/2014/main" id="{011996F9-CB5E-4600-926C-918C2A27B5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17A17CCD-3BE9-4D0D-B946-02AC8D06EB1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6" name="Slide Number Placeholder 11">
            <a:extLst>
              <a:ext uri="{FF2B5EF4-FFF2-40B4-BE49-F238E27FC236}">
                <a16:creationId xmlns:a16="http://schemas.microsoft.com/office/drawing/2014/main" id="{0E6B71AB-00F8-479B-B8BA-9FC4CA5EC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C184FD6-4981-47C7-9C76-126A5C381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B9D57F9C-C19D-445A-9693-4C3C5EB18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 have forgotten my map at home, I need to use my eyes,</a:t>
            </a:r>
          </a:p>
          <a:p>
            <a:pPr lvl="0"/>
            <a:r>
              <a:rPr lang="en-US" dirty="0"/>
              <a:t>“Sensor system” to scan some surroundings,</a:t>
            </a:r>
          </a:p>
          <a:p>
            <a:pPr lvl="0"/>
            <a:r>
              <a:rPr lang="en-US" dirty="0"/>
              <a:t>I am forced to do “Continuous decision making” and adapt.</a:t>
            </a:r>
          </a:p>
          <a:p>
            <a:pPr lvl="0"/>
            <a:r>
              <a:rPr lang="en-US" dirty="0"/>
              <a:t>I am limited by my field of the vision (black box)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/>
        </p:nvSpPr>
        <p:spPr>
          <a:xfrm>
            <a:off x="4025107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/>
        </p:nvSpPr>
        <p:spPr>
          <a:xfrm>
            <a:off x="794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/>
        </p:nvSpPr>
        <p:spPr>
          <a:xfrm>
            <a:off x="794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/>
        </p:nvSpPr>
        <p:spPr>
          <a:xfrm>
            <a:off x="4025107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</a:t>
            </a:r>
            <a:fld id="{16F46199-CAFB-437E-8898-9B3F1AF3B20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4AF81E3-A413-4BB1-96C1-02D9BB96A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4BA01153-A7AD-440B-8C25-6343C022E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Because I am lazy I am changing my path only on </a:t>
            </a:r>
          </a:p>
          <a:p>
            <a:pPr lvl="0"/>
            <a:r>
              <a:rPr lang="en-US" dirty="0"/>
              <a:t>“Decision points” (red circle),</a:t>
            </a:r>
          </a:p>
          <a:p>
            <a:pPr lvl="0"/>
            <a:r>
              <a:rPr lang="en-US" dirty="0"/>
              <a:t>I look around and I see three possible ways,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/>
        </p:nvSpPr>
        <p:spPr>
          <a:xfrm>
            <a:off x="4025107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/>
        </p:nvSpPr>
        <p:spPr>
          <a:xfrm>
            <a:off x="794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/>
        </p:nvSpPr>
        <p:spPr>
          <a:xfrm>
            <a:off x="794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/>
        </p:nvSpPr>
        <p:spPr>
          <a:xfrm>
            <a:off x="4025107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>
            <a:extLst>
              <a:ext uri="{FF2B5EF4-FFF2-40B4-BE49-F238E27FC236}">
                <a16:creationId xmlns:a16="http://schemas.microsoft.com/office/drawing/2014/main" id="{DDD558E2-5ADC-4932-B3D8-B8882A152A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6" name="Notes Placeholder 15">
            <a:extLst>
              <a:ext uri="{FF2B5EF4-FFF2-40B4-BE49-F238E27FC236}">
                <a16:creationId xmlns:a16="http://schemas.microsoft.com/office/drawing/2014/main" id="{44F8435E-7FF7-4A5E-B656-DD194C828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 choose the most promising path according to</a:t>
            </a:r>
          </a:p>
          <a:p>
            <a:pPr lvl="0"/>
            <a:r>
              <a:rPr lang="en-US" dirty="0"/>
              <a:t>“Cost function”, </a:t>
            </a:r>
          </a:p>
          <a:p>
            <a:pPr lvl="0"/>
            <a:r>
              <a:rPr lang="en-US" dirty="0"/>
              <a:t>I will continue along the way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DA8476B4-0FA8-476C-A8A6-ADA0D5220D0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29A33C9A-197F-4ADF-8094-63E4F24845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7E73FA0C-178B-4A97-AD30-C1F61C78310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2497DDD9-C930-4C2A-B744-D8C2D297D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50CC1283-C514-45DA-8EC3-49CD41D50A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98B96D25-CE40-4B86-8A50-A3E0A11693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 reached the next decision point,</a:t>
            </a:r>
          </a:p>
          <a:p>
            <a:pPr lvl="0"/>
            <a:r>
              <a:rPr lang="en-US" dirty="0"/>
              <a:t>I look around and I see three possible ways,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E0BD524F-A67B-4E3D-97A2-59DB437E6E3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900FF6D-53A3-4A16-8DDE-AF1FC94B60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FF42494-59A4-4BD4-9A04-217D40157C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425DFD9-E598-4A64-AD19-8EB21DB8E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A1EFFEF-9F54-4FDC-8E71-52DBB40CA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A510E535-F015-4928-B359-DF65B7A20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 choose to go down to my “cost function”,</a:t>
            </a:r>
          </a:p>
          <a:p>
            <a:pPr lvl="0"/>
            <a:r>
              <a:rPr lang="en-US" dirty="0"/>
              <a:t>I do next “sensor scan”, </a:t>
            </a:r>
          </a:p>
          <a:p>
            <a:pPr lvl="0"/>
            <a:r>
              <a:rPr lang="en-US" dirty="0"/>
              <a:t>I can see the restaurant,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E4ED099-9EAD-4E77-A9F2-2E905FA4FA7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9FD85124-F3A5-493F-A16D-DC9D748C59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277D8C03-F6D0-4A19-AC6F-B80624F1EB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958A9A07-C9AB-4D24-9E7C-B1DDC10828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DD000543-786D-4E89-910F-C6932040C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6BCE63F-3361-4035-9C8A-B7200FF9C7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“Evolving world” leads to “semi-optimal” problem solution,</a:t>
            </a:r>
          </a:p>
          <a:p>
            <a:pPr lvl="0"/>
            <a:r>
              <a:rPr lang="en-US" dirty="0"/>
              <a:t>Where the path between “decisions points” is “optimal”,</a:t>
            </a:r>
          </a:p>
          <a:p>
            <a:pPr lvl="0"/>
            <a:r>
              <a:rPr lang="en-US" dirty="0"/>
              <a:t>According to the “cost function”</a:t>
            </a:r>
          </a:p>
          <a:p>
            <a:pPr lvl="0"/>
            <a:r>
              <a:rPr lang="en-US" dirty="0"/>
              <a:t>This is getting closer to real world navigation where we are limited by our “field of vision”.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C28F2854-BCEE-470C-B145-D77C1A6119C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791DFEFA-E58D-4F5E-81C6-69CF8966B5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0ADC8BA-AB03-44B6-B2D4-75F4C749365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BCE1B339-08ED-42B4-8049-7F2326E80F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C039161B-0309-4E91-ADD3-2E194BF81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778352AD-A070-4ADD-9C6F-A44D58CBC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Let me start with short overview,</a:t>
            </a:r>
          </a:p>
          <a:p>
            <a:pPr lvl="0"/>
            <a:r>
              <a:rPr lang="en-US" dirty="0"/>
              <a:t>First there will be an introduction into Detect and Avoid,</a:t>
            </a:r>
          </a:p>
          <a:p>
            <a:pPr lvl="0"/>
            <a:r>
              <a:rPr lang="en-US" dirty="0"/>
              <a:t>Then I will outline problems which we approached,</a:t>
            </a:r>
          </a:p>
          <a:p>
            <a:pPr lvl="0"/>
            <a:r>
              <a:rPr lang="en-US" dirty="0"/>
              <a:t>The brief introduction of “Related work and used concepts”</a:t>
            </a:r>
          </a:p>
          <a:p>
            <a:pPr lvl="0"/>
            <a:r>
              <a:rPr lang="en-US" dirty="0"/>
              <a:t>Is necessary before we go trough “Proposed framework”</a:t>
            </a:r>
          </a:p>
          <a:p>
            <a:pPr lvl="0"/>
            <a:r>
              <a:rPr lang="en-US" dirty="0"/>
              <a:t>After that the test cases and performance will be shown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757D3F7A-9410-4623-888D-EE53CE336E6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B4202584-17A8-45E5-978D-A311E27B31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72FDA672-1D4C-4FC6-9E47-C365BEC28F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2" name="Slide Number Placeholder 11">
            <a:extLst>
              <a:ext uri="{FF2B5EF4-FFF2-40B4-BE49-F238E27FC236}">
                <a16:creationId xmlns:a16="http://schemas.microsoft.com/office/drawing/2014/main" id="{D206B4EF-FAB6-4E72-A192-62D5169C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1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2357D26C-FDE3-4F3F-AFD6-3A5AB2C30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449C40DA-2D2D-485B-A8B8-2900F4C29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are others around us, lets call them “intruders”,</a:t>
            </a:r>
          </a:p>
          <a:p>
            <a:pPr lvl="0"/>
            <a:r>
              <a:rPr lang="en-US" dirty="0"/>
              <a:t>They are moving, they can harm us, but don’t want to,</a:t>
            </a:r>
          </a:p>
          <a:p>
            <a:pPr lvl="0"/>
            <a:r>
              <a:rPr lang="en-US" dirty="0"/>
              <a:t>We know their position, heading and body mass,</a:t>
            </a:r>
          </a:p>
          <a:p>
            <a:pPr lvl="0"/>
            <a:r>
              <a:rPr lang="en-US" dirty="0"/>
              <a:t>For sure, we want to avoid them,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811051D-9D84-482E-9A42-2BC0F48703D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8D39CA8C-DFA5-4452-99D5-FC332C801F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B9B4852-523D-41B9-88AD-5A726F2B6A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8CB430E-74A0-4087-8164-22C108651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134A4E24-9A3B-46F5-89B5-25148331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D4F74602-89CD-4BCA-9EA7-19EE6790A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You have contraindicating data,</a:t>
            </a:r>
          </a:p>
          <a:p>
            <a:pPr lvl="0"/>
            <a:r>
              <a:rPr lang="en-US" dirty="0"/>
              <a:t>The map is outdated, the pub was moved,</a:t>
            </a:r>
          </a:p>
          <a:p>
            <a:pPr lvl="0"/>
            <a:r>
              <a:rPr lang="en-US" dirty="0"/>
              <a:t>You need to determine what is the true,</a:t>
            </a:r>
          </a:p>
          <a:p>
            <a:pPr lvl="0"/>
            <a:r>
              <a:rPr lang="en-US" dirty="0"/>
              <a:t>You need to fuse data in “Data fusion”,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B4929BD-75F2-464A-913B-F429B033D01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49B5198F-2DAA-4401-AB6F-1E0080393E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497477CA-10C8-4D8B-B3C6-7546682B63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0B850DF0-68AF-41F9-9F78-EC4161C4F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1D64764-4F93-481F-9A11-5680055E85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DDE8A681-6636-4704-A604-2A014D3CF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When we managed to avoid intruders, the problem is,</a:t>
            </a:r>
          </a:p>
          <a:p>
            <a:pPr lvl="0"/>
            <a:r>
              <a:rPr lang="en-US" dirty="0"/>
              <a:t>Still standing folk, or “static restrictions”,</a:t>
            </a:r>
          </a:p>
          <a:p>
            <a:pPr lvl="0"/>
            <a:r>
              <a:rPr lang="en-US" dirty="0"/>
              <a:t>There are vigilantes they will fine you,</a:t>
            </a:r>
          </a:p>
          <a:p>
            <a:pPr lvl="0"/>
            <a:r>
              <a:rPr lang="en-US" dirty="0"/>
              <a:t>They are considered “hard constraints”,</a:t>
            </a:r>
          </a:p>
          <a:p>
            <a:pPr lvl="0"/>
            <a:r>
              <a:rPr lang="en-US" dirty="0"/>
              <a:t>There are grannies who are just going to tell on you,</a:t>
            </a:r>
          </a:p>
          <a:p>
            <a:pPr lvl="0"/>
            <a:r>
              <a:rPr lang="en-US" dirty="0"/>
              <a:t>They are considered “soft constraints”,</a:t>
            </a:r>
          </a:p>
          <a:p>
            <a:pPr lvl="0"/>
            <a:r>
              <a:rPr lang="en-US" dirty="0"/>
              <a:t>The parallel are the airspace restrictions,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077A1ED-5D22-44D9-B8BB-F338B606462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6EFB289A-971D-4CEA-9A01-DDF32C80CA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830E8ABA-BDBC-4C67-8CD8-D5EC4A48190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1B01338-C2E2-49E5-9816-C9208AB646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82040AB0-9202-47CC-BC60-4E0B4594A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91F99346-B8F3-4A91-8157-2D1E1433F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Try to avoid “static restrictions”, take long detour (red line)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path is semi-optimal (continuous-decision making) with given restrictions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5D95215-1022-4D00-BFB1-9967CA15A20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237EF3B-7D03-46CC-9536-56FD29A09F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5078C3D3-F752-498E-B170-522B4488A0A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256DD049-5C73-47EE-BB26-311B070FA1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E835828-23CA-4D50-8167-899B6FD54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8109AC8D-F4BA-491C-8D9D-749A14BA5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We try to avoid hash weather conditions, which acts like:</a:t>
            </a:r>
          </a:p>
          <a:p>
            <a:pPr lvl="0"/>
            <a:r>
              <a:rPr lang="en-US" dirty="0"/>
              <a:t>1. “Moving constraint”, or,</a:t>
            </a:r>
          </a:p>
          <a:p>
            <a:pPr lvl="0"/>
            <a:r>
              <a:rPr lang="en-US" dirty="0"/>
              <a:t>2. “Static constraint”,</a:t>
            </a:r>
          </a:p>
          <a:p>
            <a:pPr lvl="0"/>
            <a:r>
              <a:rPr lang="en-US" dirty="0"/>
              <a:t>Some prioritization needs to be implemented in our,</a:t>
            </a:r>
          </a:p>
          <a:p>
            <a:pPr lvl="0"/>
            <a:r>
              <a:rPr lang="en-US" dirty="0"/>
              <a:t>“Data fusion”,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D4744F3A-06BD-46F3-9605-31B956D3624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EC83849E-EAB3-4495-AF76-71042AC2B9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198143C4-76FA-4FE1-8348-E78B54A3A2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C5AB441-0DDF-40A4-9406-58734FBDC7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2FE0F080-FDAE-4F2C-B401-26944A20D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657AFE5C-4510-45BB-B374-FDF511657B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prioritization of “constraints” is like follow:</a:t>
            </a:r>
          </a:p>
          <a:p>
            <a:pPr lvl="0"/>
            <a:r>
              <a:rPr lang="en-US" dirty="0"/>
              <a:t>Rather get yelled by granny than catching a cold</a:t>
            </a:r>
          </a:p>
          <a:p>
            <a:r>
              <a:rPr lang="en-US" b="1" dirty="0"/>
              <a:t>Note:</a:t>
            </a:r>
            <a:endParaRPr lang="en-US" dirty="0"/>
          </a:p>
          <a:p>
            <a:r>
              <a:rPr lang="en-US" dirty="0"/>
              <a:t>The red path is crossing grannies territory, breaking “soft static constraint”</a:t>
            </a:r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0226876-ECA8-48B3-A5AA-F643145C72B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E69C11F3-D9DE-471A-A769-CC7D5D800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F3BD285B-5C68-4CE5-A575-03B6E8E0DCC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F3764A59-AFB2-4765-9028-42114B8C6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1D00E0D0-EA81-46B1-86DE-818517D273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46195897-C297-4666-B89F-74A79BDB6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It is necessary to obey the authority, in traffic, society, </a:t>
            </a:r>
          </a:p>
          <a:p>
            <a:pPr lvl="0"/>
            <a:r>
              <a:rPr lang="en-US" dirty="0"/>
              <a:t>Especially in “Airspace”,</a:t>
            </a:r>
          </a:p>
          <a:p>
            <a:pPr lvl="0"/>
            <a:r>
              <a:rPr lang="en-US" dirty="0"/>
              <a:t>The different airspaces implements different rules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2490E4E0-DD19-4F19-9B9D-63D92F75106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9839094-57FC-4A65-841B-B0C349D76E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3FAEF974-B43E-483D-A649-BCEE23C6E1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7390D59-8DB7-4FC5-9AA7-AE76F6149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Image Placeholder 9">
            <a:extLst>
              <a:ext uri="{FF2B5EF4-FFF2-40B4-BE49-F238E27FC236}">
                <a16:creationId xmlns:a16="http://schemas.microsoft.com/office/drawing/2014/main" id="{5F9C134B-D4A4-4875-B018-E18C61BCC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1" name="Notes Placeholder 10">
            <a:extLst>
              <a:ext uri="{FF2B5EF4-FFF2-40B4-BE49-F238E27FC236}">
                <a16:creationId xmlns:a16="http://schemas.microsoft.com/office/drawing/2014/main" id="{D1DB2C7D-5AA8-41C4-A42A-580D2DEDD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Let say that UAS classifies for every time operational 3D space into four categories:</a:t>
            </a:r>
          </a:p>
          <a:p>
            <a:pPr lvl="0"/>
            <a:r>
              <a:rPr lang="en-US" dirty="0"/>
              <a:t>1. Free -where it can move</a:t>
            </a:r>
          </a:p>
          <a:p>
            <a:pPr lvl="0"/>
            <a:r>
              <a:rPr lang="en-US" dirty="0"/>
              <a:t>2. Occupied – where crash happens,</a:t>
            </a:r>
          </a:p>
          <a:p>
            <a:pPr lvl="0"/>
            <a:r>
              <a:rPr lang="en-US" dirty="0"/>
              <a:t>3. Uncertain – out of our knowledge</a:t>
            </a:r>
          </a:p>
          <a:p>
            <a:pPr lvl="0"/>
            <a:r>
              <a:rPr lang="en-US" dirty="0"/>
              <a:t>4. Restricted – other threat,</a:t>
            </a:r>
          </a:p>
          <a:p>
            <a:pPr lvl="0"/>
            <a:r>
              <a:rPr lang="en-US" dirty="0"/>
              <a:t>The space classification (4.10) is result of “Data fusion” (4.19)</a:t>
            </a:r>
          </a:p>
          <a:p>
            <a:r>
              <a:rPr lang="en-US" b="1" dirty="0"/>
              <a:t>Note:</a:t>
            </a:r>
            <a:endParaRPr lang="en-US" dirty="0"/>
          </a:p>
          <a:p>
            <a:r>
              <a:rPr lang="en-US" dirty="0"/>
              <a:t>	The data fusion will be discussed later,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4ACE779-7331-4F69-8F38-89A6C73C629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A76F5563-75E6-4EA6-AD8D-894E719F1C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2677EC41-3C22-47AB-8425-1F8C97877CD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F314C25C-574F-4E3D-A095-EAC4A5BF27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53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Image Placeholder 9">
            <a:extLst>
              <a:ext uri="{FF2B5EF4-FFF2-40B4-BE49-F238E27FC236}">
                <a16:creationId xmlns:a16="http://schemas.microsoft.com/office/drawing/2014/main" id="{D120D20B-5831-484E-9731-6908B9AE8E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1" name="Notes Placeholder 10">
            <a:extLst>
              <a:ext uri="{FF2B5EF4-FFF2-40B4-BE49-F238E27FC236}">
                <a16:creationId xmlns:a16="http://schemas.microsoft.com/office/drawing/2014/main" id="{AC43987A-79E7-4AA8-B247-AA849404B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400" b="1" dirty="0"/>
              <a:t>Speech:</a:t>
            </a:r>
            <a:endParaRPr lang="en-US" sz="1400" dirty="0"/>
          </a:p>
          <a:p>
            <a:pPr lvl="0"/>
            <a:r>
              <a:rPr lang="en-US" sz="1400" dirty="0"/>
              <a:t>The UAS is flying a mission given as a set of ordered waypoints (4.6),</a:t>
            </a:r>
          </a:p>
          <a:p>
            <a:pPr lvl="0"/>
            <a:r>
              <a:rPr lang="en-US" sz="1400" dirty="0"/>
              <a:t>The goal is to keep the distance to any occupied space greater than some margin (4.21),</a:t>
            </a:r>
          </a:p>
          <a:p>
            <a:pPr lvl="0"/>
            <a:r>
              <a:rPr lang="en-US" sz="1400" dirty="0"/>
              <a:t>Under following assumption:</a:t>
            </a:r>
          </a:p>
          <a:p>
            <a:pPr lvl="0"/>
            <a:r>
              <a:rPr lang="en-US" sz="1400" dirty="0"/>
              <a:t>1. Sensor readings are clear,</a:t>
            </a:r>
          </a:p>
          <a:p>
            <a:pPr lvl="0"/>
            <a:r>
              <a:rPr lang="en-US" sz="1400" dirty="0"/>
              <a:t>2. There are no intruder for now,</a:t>
            </a:r>
          </a:p>
          <a:p>
            <a:pPr lvl="0"/>
            <a:r>
              <a:rPr lang="en-US" sz="1400" dirty="0"/>
              <a:t>3. The airspace is unrestricted,</a:t>
            </a:r>
          </a:p>
          <a:p>
            <a:pPr lvl="0"/>
            <a:r>
              <a:rPr lang="en-US" sz="1400" dirty="0"/>
              <a:t>4. The waypoints are reachable,</a:t>
            </a:r>
          </a:p>
          <a:p>
            <a:pPr lvl="0"/>
            <a:r>
              <a:rPr lang="en-US" sz="1400" dirty="0"/>
              <a:t>5. UAS constant speed,</a:t>
            </a:r>
          </a:p>
          <a:p>
            <a:r>
              <a:rPr lang="en-US" sz="1400" b="1" dirty="0"/>
              <a:t>Note:</a:t>
            </a:r>
            <a:endParaRPr lang="en-US" sz="1400" dirty="0"/>
          </a:p>
          <a:p>
            <a:r>
              <a:rPr lang="en-US" sz="1400" b="1" dirty="0"/>
              <a:t>	</a:t>
            </a:r>
            <a:r>
              <a:rPr lang="en-US" sz="1400" dirty="0"/>
              <a:t>Some assumptions are relaxed over time,</a:t>
            </a:r>
          </a:p>
          <a:p>
            <a:r>
              <a:rPr lang="en-US" sz="1400" b="1" dirty="0"/>
              <a:t>Your Notes:</a:t>
            </a:r>
            <a:endParaRPr lang="en-US" sz="1400" dirty="0"/>
          </a:p>
          <a:p>
            <a:endParaRPr lang="en-US" dirty="0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273BD036-39CB-4C65-8CB8-688B48B85A2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2E6C1F29-809F-47EB-9E36-3D2CFA243E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03A8BC73-99E9-4359-8B9F-DA09BAB51B8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2CF059C8-CF2B-45E3-9CF0-46B8D784F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666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8A44025-34DE-4882-AEE0-71ECA1FEBB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9B349E9-A00D-4920-AFAF-79C6CCF4D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“Basic avoidance problem” is like follow:</a:t>
            </a:r>
          </a:p>
          <a:p>
            <a:pPr lvl="0"/>
            <a:r>
              <a:rPr lang="en-US" dirty="0"/>
              <a:t>1.UAS is equipped with LiDAR sensor, </a:t>
            </a:r>
            <a:r>
              <a:rPr lang="en-US" dirty="0" err="1"/>
              <a:t>flyes</a:t>
            </a:r>
            <a:r>
              <a:rPr lang="en-US" dirty="0"/>
              <a:t> over open space with static obstacles only,</a:t>
            </a:r>
          </a:p>
          <a:p>
            <a:pPr lvl="0"/>
            <a:r>
              <a:rPr lang="en-US" dirty="0"/>
              <a:t>2.The “Restricted space” is out of question,</a:t>
            </a:r>
          </a:p>
          <a:p>
            <a:pPr lvl="0"/>
            <a:r>
              <a:rPr lang="en-US" dirty="0"/>
              <a:t>3.There is only “vehicle dynamic constraints”</a:t>
            </a:r>
          </a:p>
          <a:p>
            <a:pPr lvl="0"/>
            <a:r>
              <a:rPr lang="en-US" dirty="0"/>
              <a:t>The following needs to be established:</a:t>
            </a:r>
          </a:p>
          <a:p>
            <a:pPr lvl="0"/>
            <a:r>
              <a:rPr lang="en-US" dirty="0"/>
              <a:t>1. Avoidance loop – for immediate decisions (6.6.2)</a:t>
            </a:r>
          </a:p>
          <a:p>
            <a:pPr lvl="0"/>
            <a:r>
              <a:rPr lang="en-US" dirty="0"/>
              <a:t>2. Navigation loop -  for decision point management (6.6.1)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207008F-F0CD-4B7C-A3B9-E7E2D1EC5B9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1684F9A7-600C-428D-A249-D640C98E3B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75A35C4-29C6-4A8B-A638-0835B1D21E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03742E5-B790-4759-818D-445CD4F32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8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D9E3ED2-63CE-4782-9CB6-F389C4890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8DA4527-B248-4556-8CCF-BA9B5294D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main goal of the thesis was to develop a framework, </a:t>
            </a:r>
          </a:p>
          <a:p>
            <a:pPr lvl="0"/>
            <a:r>
              <a:rPr lang="en-US" dirty="0"/>
              <a:t>Which is capable to fly in “non-segregated airspace”,</a:t>
            </a:r>
          </a:p>
          <a:p>
            <a:pPr lvl="0"/>
            <a:r>
              <a:rPr lang="en-US" dirty="0"/>
              <a:t>Lets start with short introduction</a:t>
            </a:r>
          </a:p>
          <a:p>
            <a:r>
              <a:rPr lang="en-US" b="1" dirty="0"/>
              <a:t>Note: </a:t>
            </a:r>
            <a:r>
              <a:rPr lang="en-US" dirty="0"/>
              <a:t> All Airspace related rules and constraints can be found in chapter 2. This section is only a short introduction.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B6032DDD-A0AB-4ABC-931E-F2F363C8276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55E89D1-DF39-4F3C-9353-C9C9B5710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215E5804-58B1-4853-A723-8412CBEF83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2CDD4E2F-4169-4769-8AA3-3AE1D4C868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0A8731B-0120-4747-912B-95251AA4B3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FB99DEE-56E2-4F27-90BA-344777859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Let us introduce intruders, </a:t>
            </a:r>
          </a:p>
          <a:p>
            <a:pPr lvl="0"/>
            <a:r>
              <a:rPr lang="en-US" dirty="0"/>
              <a:t>1. We read their position over ADS-B broadcast,</a:t>
            </a:r>
          </a:p>
          <a:p>
            <a:pPr lvl="0"/>
            <a:r>
              <a:rPr lang="en-US" dirty="0"/>
              <a:t>2. The “Sensor fusion” needs to fuse two sensors,</a:t>
            </a:r>
          </a:p>
          <a:p>
            <a:pPr lvl="0"/>
            <a:r>
              <a:rPr lang="en-US" dirty="0"/>
              <a:t>3. “Flight corridors” as added “hard constraints”,</a:t>
            </a:r>
          </a:p>
          <a:p>
            <a:pPr lvl="0"/>
            <a:r>
              <a:rPr lang="en-US" dirty="0"/>
              <a:t>Problems to be addressed:</a:t>
            </a:r>
          </a:p>
          <a:p>
            <a:pPr lvl="0"/>
            <a:r>
              <a:rPr lang="en-US" dirty="0"/>
              <a:t>1. How to model “intruder intersection” in “operational space”, </a:t>
            </a:r>
          </a:p>
          <a:p>
            <a:pPr lvl="0"/>
            <a:r>
              <a:rPr lang="en-US" dirty="0"/>
              <a:t>2. including future “corridors”.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FD88A3C-8A4B-42D3-8A31-0AB696348B2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A837490-F379-46F8-AE3B-37BFCA4928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0A7D220-D464-4CA8-AE96-405550945D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D77124F-8790-4817-9429-A5CD3E23F9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672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FBA0C14-D5D0-428A-BEB2-0215D24D7E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A941866-9069-4678-9039-7C1B6F394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400" b="1" dirty="0"/>
              <a:t>Speech:</a:t>
            </a:r>
            <a:endParaRPr lang="en-US" sz="1400" dirty="0"/>
          </a:p>
          <a:p>
            <a:pPr lvl="0"/>
            <a:r>
              <a:rPr lang="en-US" sz="1400" dirty="0"/>
              <a:t>Let us add “static constraints” and restrictions, originating from:</a:t>
            </a:r>
          </a:p>
          <a:p>
            <a:pPr lvl="0"/>
            <a:r>
              <a:rPr lang="en-US" sz="1400" dirty="0"/>
              <a:t>1. Terrain Map – from our previous flights</a:t>
            </a:r>
          </a:p>
          <a:p>
            <a:pPr lvl="0"/>
            <a:r>
              <a:rPr lang="en-US" sz="1400" dirty="0"/>
              <a:t>2. Obstacle Map – from future UTM,</a:t>
            </a:r>
          </a:p>
          <a:p>
            <a:pPr lvl="0"/>
            <a:r>
              <a:rPr lang="en-US" sz="1400" dirty="0"/>
              <a:t>3. Flight restrictions – from airspace authority,</a:t>
            </a:r>
          </a:p>
          <a:p>
            <a:pPr lvl="0"/>
            <a:r>
              <a:rPr lang="en-US" sz="1400" dirty="0"/>
              <a:t>The data fusion now needs to handle prioritization,</a:t>
            </a:r>
          </a:p>
          <a:p>
            <a:pPr lvl="0"/>
            <a:r>
              <a:rPr lang="en-US" sz="1400" dirty="0"/>
              <a:t> Evaluate the threat potential,</a:t>
            </a:r>
          </a:p>
          <a:p>
            <a:r>
              <a:rPr lang="en-US" sz="1400" b="1" dirty="0"/>
              <a:t>Note:</a:t>
            </a:r>
            <a:endParaRPr lang="en-US" sz="1400" dirty="0"/>
          </a:p>
          <a:p>
            <a:pPr lvl="0"/>
            <a:r>
              <a:rPr lang="en-US" sz="1400" dirty="0"/>
              <a:t>Refer to the map from the introduction for “restricted airspace”. </a:t>
            </a:r>
          </a:p>
          <a:p>
            <a:pPr lvl="0"/>
            <a:r>
              <a:rPr lang="en-US" sz="1400" dirty="0"/>
              <a:t>The supplement ratings needed to be introduced, like visibility (6.13) and static constraints (6.5.3)</a:t>
            </a:r>
          </a:p>
          <a:p>
            <a:pPr lvl="0"/>
            <a:r>
              <a:rPr lang="en-US" sz="1400" dirty="0"/>
              <a:t>The final form of data fusion has been outlined (6.5.4)</a:t>
            </a:r>
          </a:p>
          <a:p>
            <a:r>
              <a:rPr lang="en-US" sz="1400" b="1" dirty="0"/>
              <a:t>Your Notes:</a:t>
            </a:r>
            <a:endParaRPr lang="en-US" sz="1400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3F8F89F-9D39-487B-AE1A-A5676AE00BD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0C0D78FF-E1F6-48A0-9550-08B607CC51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7696E292-4F68-40A8-B59D-E71C74D5E9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3C4327A-A011-47C7-AB31-FB8C3EF243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99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856B2B1-9F31-4D9E-AC34-ED7377875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90D40AE-C8AF-4017-96CF-A9455C40C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weather compliance is necessary for controlled airspace integration, considering the average UAS size,</a:t>
            </a:r>
          </a:p>
          <a:p>
            <a:pPr lvl="0"/>
            <a:r>
              <a:rPr lang="en-US" sz="1600" dirty="0"/>
              <a:t>1. The weather consists of static phenomenon like focused storm or moving phenomenon like wind gusts,</a:t>
            </a:r>
          </a:p>
          <a:p>
            <a:pPr lvl="0"/>
            <a:r>
              <a:rPr lang="en-US" sz="1600" dirty="0"/>
              <a:t>This introduces a new type of “moving constraint” which needs to be accounted from greater range,</a:t>
            </a:r>
          </a:p>
          <a:p>
            <a:pPr lvl="0"/>
            <a:r>
              <a:rPr lang="en-US" sz="1600" dirty="0"/>
              <a:t>2. Depending on the UAS construction and future durability requirements, </a:t>
            </a:r>
          </a:p>
          <a:p>
            <a:pPr lvl="0"/>
            <a:r>
              <a:rPr lang="en-US" sz="1600" dirty="0"/>
              <a:t>Some of the weather cases may be ignored, this gives us “soft constraints”.</a:t>
            </a:r>
          </a:p>
          <a:p>
            <a:r>
              <a:rPr lang="en-US" sz="1600" b="1" dirty="0"/>
              <a:t>[Note]</a:t>
            </a:r>
            <a:endParaRPr lang="en-US" sz="1600" dirty="0"/>
          </a:p>
          <a:p>
            <a:r>
              <a:rPr lang="en-US" sz="1600" dirty="0"/>
              <a:t>Weather covers all types of constraints due its phenomena variability.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092E81B-B507-4386-B886-D21BA2FFF23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35BAC93-D849-471C-80A8-56851A8386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D27916F7-990B-426D-83C0-F7606D51FE6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074B230-3639-4D4D-9C38-38594CE38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313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101068D-BAA9-4A8C-A3BA-DBE1D47C8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A88A22-04ED-422C-A55A-9048755F0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final step for airspace integration is authority obedience,	</a:t>
            </a:r>
          </a:p>
          <a:p>
            <a:pPr lvl="0"/>
            <a:r>
              <a:rPr lang="en-US" dirty="0"/>
              <a:t>The avoidance and navigation mechanisms needs to adhere to “rule of the air”  dependent on “airspace context”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13AD2DF-8BC8-4A94-BBBD-8523292E24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9C173098-9ECC-4DA5-9912-6737068A62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D9F21080-79F3-4A0C-9DCE-86A5AC806A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C826DCE1-36BD-4D85-ABE5-970B8A3A3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51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goal is to provide the answer to given challenges.</a:t>
            </a:r>
          </a:p>
          <a:p>
            <a:pPr lvl="0"/>
            <a:r>
              <a:rPr lang="en-US" dirty="0"/>
              <a:t>We need a tools for:</a:t>
            </a:r>
          </a:p>
          <a:p>
            <a:pPr lvl="0"/>
            <a:r>
              <a:rPr lang="en-US" dirty="0"/>
              <a:t>1. An UAS discrete control,</a:t>
            </a:r>
          </a:p>
          <a:p>
            <a:pPr lvl="0"/>
            <a:r>
              <a:rPr lang="en-US" dirty="0"/>
              <a:t>2. Surroundings surveillance,</a:t>
            </a:r>
          </a:p>
          <a:p>
            <a:pPr lvl="0"/>
            <a:r>
              <a:rPr lang="en-US" dirty="0"/>
              <a:t>3. Short-term/Long term navigation,</a:t>
            </a:r>
          </a:p>
          <a:p>
            <a:pPr lvl="0"/>
            <a:r>
              <a:rPr lang="en-US" dirty="0"/>
              <a:t>4. Reach set estimation/approximation</a:t>
            </a:r>
          </a:p>
          <a:p>
            <a:r>
              <a:rPr lang="en-US" dirty="0"/>
              <a:t>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80778B22-C87F-4EFE-B395-E9C5520BD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6FBF1ED-1A9C-4275-9FAF-2175A49D070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D181E210-59B8-4D1D-A1DA-4327A3BB69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C4073FAC-337E-4240-BD43-67D0D5CD43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22102F0-A58D-4B68-859F-22AC0EAD77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103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0762780-C83C-4F13-A66D-9F290E98E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20DBB5C-BA4C-4529-85A3-020A22C43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/>
              <a:t>Speech:</a:t>
            </a:r>
            <a:endParaRPr lang="en-US" sz="1400" dirty="0"/>
          </a:p>
          <a:p>
            <a:pPr lvl="0"/>
            <a:r>
              <a:rPr lang="en-US" sz="1400" dirty="0"/>
              <a:t>There is special type of “hybrid automaton” called, </a:t>
            </a:r>
          </a:p>
          <a:p>
            <a:pPr lvl="0"/>
            <a:r>
              <a:rPr lang="en-US" sz="1400" dirty="0"/>
              <a:t>“movement automaton”, which provides sufficient,</a:t>
            </a:r>
          </a:p>
          <a:p>
            <a:pPr lvl="0"/>
            <a:r>
              <a:rPr lang="en-US" sz="1400" dirty="0"/>
              <a:t>abstraction to be reused on different platforms</a:t>
            </a:r>
          </a:p>
          <a:p>
            <a:pPr lvl="0"/>
            <a:r>
              <a:rPr lang="en-US" sz="1400" dirty="0"/>
              <a:t>“Our movement automaton” is based on work of,</a:t>
            </a:r>
          </a:p>
          <a:p>
            <a:pPr lvl="0"/>
            <a:r>
              <a:rPr lang="en-US" sz="1400" dirty="0"/>
              <a:t>“</a:t>
            </a:r>
            <a:r>
              <a:rPr lang="en-US" sz="1400" dirty="0" err="1"/>
              <a:t>Emillio</a:t>
            </a:r>
            <a:r>
              <a:rPr lang="en-US" sz="1400" dirty="0"/>
              <a:t> </a:t>
            </a:r>
            <a:r>
              <a:rPr lang="en-US" sz="1400" dirty="0" err="1"/>
              <a:t>Frazolli</a:t>
            </a:r>
            <a:r>
              <a:rPr lang="en-US" sz="1400" dirty="0"/>
              <a:t>”,</a:t>
            </a:r>
          </a:p>
          <a:p>
            <a:pPr lvl="0"/>
            <a:r>
              <a:rPr lang="en-US" sz="1400" dirty="0"/>
              <a:t>Movement automaton </a:t>
            </a:r>
            <a:r>
              <a:rPr lang="en-US" sz="1400" dirty="0" err="1"/>
              <a:t>hase</a:t>
            </a:r>
            <a:r>
              <a:rPr lang="en-US" sz="1400" dirty="0"/>
              <a:t> the finite set of possible, </a:t>
            </a:r>
          </a:p>
          <a:p>
            <a:pPr lvl="0"/>
            <a:r>
              <a:rPr lang="en-US" sz="1400" dirty="0"/>
              <a:t>movements, which supports determinism (green picture)</a:t>
            </a:r>
          </a:p>
          <a:p>
            <a:r>
              <a:rPr lang="en-US" sz="1400" b="1" dirty="0"/>
              <a:t>Note:</a:t>
            </a:r>
            <a:endParaRPr lang="en-US" sz="1400" dirty="0"/>
          </a:p>
          <a:p>
            <a:pPr lvl="0"/>
            <a:r>
              <a:rPr lang="en-US" sz="1400" dirty="0"/>
              <a:t>In the picture you can see the example of used movement set [red plane is origin], [cyan/magenta plane after movement] </a:t>
            </a:r>
          </a:p>
          <a:p>
            <a:r>
              <a:rPr lang="en-US" sz="1400" b="1" dirty="0"/>
              <a:t>Your Notes:</a:t>
            </a:r>
            <a:endParaRPr lang="en-US" sz="1400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B83D553-B7C3-4F61-A5DA-3A5541BE295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8DF7513-086D-475A-B3D3-B35DFFDFBD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6B101B8-8257-4D3E-9297-C6095777B4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C768C5A-3CE4-4406-8CF3-F80949FF6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6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9D99B6E-DF4B-4A54-9B29-2B40C258B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7D89A89-412F-4943-8147-9B4C745DC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world map is represented as a set of cells,</a:t>
            </a:r>
          </a:p>
          <a:p>
            <a:pPr lvl="0"/>
            <a:r>
              <a:rPr lang="en-US" sz="1600" dirty="0"/>
              <a:t>Each cell has a rated property, like visibility, reachability,</a:t>
            </a:r>
          </a:p>
          <a:p>
            <a:pPr lvl="0"/>
            <a:r>
              <a:rPr lang="en-US" sz="1600" dirty="0"/>
              <a:t>The “Data fusion” procedure which evaluates these properties is based on work of Gustafson and </a:t>
            </a:r>
            <a:r>
              <a:rPr lang="en-US" sz="1600" dirty="0" err="1"/>
              <a:t>Ramasy</a:t>
            </a:r>
            <a:r>
              <a:rPr lang="en-US" sz="1600" dirty="0"/>
              <a:t>,</a:t>
            </a:r>
          </a:p>
          <a:p>
            <a:r>
              <a:rPr lang="en-US" sz="1600" b="1" dirty="0"/>
              <a:t>Note:</a:t>
            </a:r>
            <a:endParaRPr lang="en-US" sz="1600" dirty="0"/>
          </a:p>
          <a:p>
            <a:pPr lvl="0"/>
            <a:r>
              <a:rPr lang="en-US" sz="1600" dirty="0"/>
              <a:t>From left to right (examples of properties):</a:t>
            </a:r>
          </a:p>
          <a:p>
            <a:pPr lvl="0"/>
            <a:r>
              <a:rPr lang="en-US" sz="1600" dirty="0"/>
              <a:t>1. Intruder intersection rate</a:t>
            </a:r>
          </a:p>
          <a:p>
            <a:pPr lvl="0"/>
            <a:r>
              <a:rPr lang="en-US" sz="1600" dirty="0"/>
              <a:t>2. Obstacle map rate</a:t>
            </a:r>
          </a:p>
          <a:p>
            <a:pPr lvl="0"/>
            <a:r>
              <a:rPr lang="en-US" sz="1600" dirty="0"/>
              <a:t>3. LiDAR hit count</a:t>
            </a:r>
          </a:p>
          <a:p>
            <a:r>
              <a:rPr lang="en-US" sz="1600" b="1" dirty="0"/>
              <a:t>Your Notes:</a:t>
            </a:r>
            <a:endParaRPr lang="en-US" sz="1600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B013DF2-4FCD-4E66-931D-EB223C7132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DF03C31-315C-44DD-B0F9-0DA8D5CCB5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A8253730-553B-4867-A294-D0F2D52831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B47E1797-D169-4766-8335-468D8E939D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959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A919A04-DEC1-4176-863E-F87F0E9B4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88AF7D7-AEC7-4003-B7AE-093545A0F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navigation is understood as joint of multiple immediate decisions to achieve,</a:t>
            </a:r>
          </a:p>
          <a:p>
            <a:pPr lvl="0"/>
            <a:r>
              <a:rPr lang="en-US" dirty="0"/>
              <a:t>“long-term safe path” between waypoints.</a:t>
            </a:r>
          </a:p>
          <a:p>
            <a:pPr lvl="0"/>
            <a:r>
              <a:rPr lang="en-US" dirty="0"/>
              <a:t>The Sabatini and </a:t>
            </a:r>
            <a:r>
              <a:rPr lang="en-US" dirty="0" err="1"/>
              <a:t>Gardi</a:t>
            </a:r>
            <a:r>
              <a:rPr lang="en-US" dirty="0"/>
              <a:t> laid out the base for UAS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From left to right:</a:t>
            </a:r>
          </a:p>
          <a:p>
            <a:pPr lvl="0"/>
            <a:r>
              <a:rPr lang="en-US" dirty="0"/>
              <a:t>1. Simplified navigation framework structure,</a:t>
            </a:r>
          </a:p>
          <a:p>
            <a:pPr lvl="0"/>
            <a:r>
              <a:rPr lang="en-US" dirty="0"/>
              <a:t>2. Simplified navigation activity diagram,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A2B795F-28A4-4D97-AC20-F5255C15335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A7E361A4-6F94-492C-9CC2-B944764FB9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5D7F834E-3478-4D09-921A-0C0AEADCF3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EC1CD968-213D-4AB8-BCD6-59BA02492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312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4FC37B4-A583-4F0A-8110-786133B67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06C2EC9-A72F-4085-918D-9E355EE2F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reach set defines where can UAS fly from initial position in given time frame,</a:t>
            </a:r>
          </a:p>
          <a:p>
            <a:pPr lvl="0"/>
            <a:r>
              <a:rPr lang="en-US" sz="1600" dirty="0"/>
              <a:t>We want to have finite count of possibilities to guarantee finite time solution,</a:t>
            </a:r>
          </a:p>
          <a:p>
            <a:pPr lvl="0"/>
            <a:r>
              <a:rPr lang="en-US" sz="1600" dirty="0"/>
              <a:t>The “lattice trajectory tree” fulfils this purpose,</a:t>
            </a:r>
          </a:p>
          <a:p>
            <a:pPr lvl="0"/>
            <a:r>
              <a:rPr lang="en-US" sz="1600" dirty="0"/>
              <a:t>The work of LaValle, </a:t>
            </a:r>
            <a:r>
              <a:rPr lang="en-US" sz="1600" dirty="0" err="1"/>
              <a:t>Gessel</a:t>
            </a:r>
            <a:r>
              <a:rPr lang="en-US" sz="1600" dirty="0"/>
              <a:t>, and, Esposito are used as base for our algorithm.</a:t>
            </a:r>
          </a:p>
          <a:p>
            <a:r>
              <a:rPr lang="en-US" sz="1600" b="1" dirty="0"/>
              <a:t>Note:</a:t>
            </a:r>
            <a:endParaRPr lang="en-US" sz="1600" dirty="0"/>
          </a:p>
          <a:p>
            <a:pPr lvl="0"/>
            <a:r>
              <a:rPr lang="en-US" sz="1600" dirty="0"/>
              <a:t>On the picture the “reach set approximation” for truck in different starting positions</a:t>
            </a:r>
          </a:p>
          <a:p>
            <a:r>
              <a:rPr lang="en-US" sz="1600" b="1" dirty="0"/>
              <a:t>Your Notes: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2A05E34-A6C2-4AB5-92F3-15A2D5D5116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7BD765EF-1D68-4CE6-BFDB-3E5D5EFD0F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60F1F93-F2FA-470E-BF8F-6858515817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B9105328-52F2-4B0E-981A-B516CAD9D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939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9C7EC7F-A095-45EC-8DFA-401FBBD83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E648787-E415-4AD2-82B2-19A3B96F8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That’s all for the introduction, </a:t>
            </a:r>
          </a:p>
          <a:p>
            <a:pPr lvl="0"/>
            <a:r>
              <a:rPr lang="en-US" dirty="0"/>
              <a:t>Let us get to the proposed framework,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9FC1ED1-4F10-4B02-8400-5EBCF94E750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8857B4C-4C38-45FB-BCA5-4633113BD9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FA86E628-D3DA-4FED-B2D9-048B8AD1E2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1FFB7ECB-F163-40BE-A708-9A7E2AE146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51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AE8B446-F791-426E-80C6-D7FE24CAE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1EC32A5-4CD0-4794-9592-1CC47F191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is airspace vertical classification based on altitude,</a:t>
            </a:r>
          </a:p>
          <a:p>
            <a:pPr lvl="0"/>
            <a:r>
              <a:rPr lang="en-US" dirty="0"/>
              <a:t>Different rules and authorities applies on different </a:t>
            </a:r>
          </a:p>
          <a:p>
            <a:pPr lvl="0"/>
            <a:r>
              <a:rPr lang="en-US" dirty="0"/>
              <a:t>“flight levels”,</a:t>
            </a:r>
          </a:p>
          <a:p>
            <a:pPr lvl="0"/>
            <a:r>
              <a:rPr lang="en-US" dirty="0"/>
              <a:t> “C class airspace” is where passenger planes operates</a:t>
            </a:r>
          </a:p>
          <a:p>
            <a:r>
              <a:rPr lang="en-US" b="1" dirty="0"/>
              <a:t>Note:</a:t>
            </a:r>
            <a:r>
              <a:rPr lang="en-US" dirty="0"/>
              <a:t> There is slight difference between countries, this example is valid for Czech/Slovak Republic.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146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>
            <a:extLst>
              <a:ext uri="{FF2B5EF4-FFF2-40B4-BE49-F238E27FC236}">
                <a16:creationId xmlns:a16="http://schemas.microsoft.com/office/drawing/2014/main" id="{128FC0FA-77C9-48FB-86B2-D1F3B2ABB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6" name="Notes Placeholder 15">
            <a:extLst>
              <a:ext uri="{FF2B5EF4-FFF2-40B4-BE49-F238E27FC236}">
                <a16:creationId xmlns:a16="http://schemas.microsoft.com/office/drawing/2014/main" id="{DA82CCA7-B7FC-4F95-B3E8-8B7EDA332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framework works like follow:</a:t>
            </a:r>
          </a:p>
          <a:p>
            <a:pPr lvl="0"/>
            <a:r>
              <a:rPr lang="en-US" sz="1600" dirty="0"/>
              <a:t>1. The entry point is Data fusion (green &lt;plane&gt; box),</a:t>
            </a:r>
          </a:p>
          <a:p>
            <a:pPr lvl="0"/>
            <a:r>
              <a:rPr lang="en-US" sz="1600" dirty="0"/>
              <a:t>2. Data fusion gives “Situation overview” to “Avoidance Run”,</a:t>
            </a:r>
          </a:p>
          <a:p>
            <a:pPr lvl="0"/>
            <a:r>
              <a:rPr lang="en-US" sz="1600" dirty="0"/>
              <a:t>3. “Avoidance Run” (orange box) stores the situation in “Grid”,</a:t>
            </a:r>
          </a:p>
          <a:p>
            <a:pPr lvl="0"/>
            <a:r>
              <a:rPr lang="en-US" sz="1600" dirty="0"/>
              <a:t>4. The “Situational Assessment” (blue box) based on “Goal waypoint” and “rules” selects the most feasible “short-term avoidance trajectory” from the reach set.</a:t>
            </a:r>
          </a:p>
          <a:p>
            <a:pPr lvl="0"/>
            <a:r>
              <a:rPr lang="en-US" sz="1600" dirty="0"/>
              <a:t>5. The “Navigation loop” is responsible for long term navigation.</a:t>
            </a:r>
          </a:p>
          <a:p>
            <a:pPr lvl="0"/>
            <a:r>
              <a:rPr lang="en-US" sz="1600" dirty="0"/>
              <a:t>6. The movement automaton is responsible for “reference path translation”</a:t>
            </a:r>
          </a:p>
          <a:p>
            <a:pPr lvl="0"/>
            <a:r>
              <a:rPr lang="en-US" sz="1600" dirty="0"/>
              <a:t>Then let us look on details.	</a:t>
            </a:r>
          </a:p>
          <a:p>
            <a:r>
              <a:rPr lang="en-US" sz="1600" b="1" dirty="0"/>
              <a:t>Your Notes:</a:t>
            </a:r>
            <a:endParaRPr lang="en-US" sz="1600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6CAC9F7A-C301-4223-9760-06431A388ED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6008ED98-756E-4DC7-B133-2BF4FC6C8D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D87CB260-EF09-414B-AEFB-23CD900121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42DDE9B9-A28F-4888-8846-CDBA80DC4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controlled plant (sec. 6.2) for UAS model, is continuous time system, (dramatic pause, click)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FAE7E34D-DD9A-4170-8C04-5A2514DB63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A7C61D7F-79DC-4F6C-A230-1EC0FB9E6E7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B5003A06-5AB8-4DCF-8CCB-6A9B6661B3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C49CB8C-6F0E-4F56-BA55-E056C1EC6D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B4910B5-FE5C-485B-AA7C-108F243535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545721A-19D7-4293-90EB-DF919982C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058C4CB-9068-43E8-9AD0-4A0B63477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UAS model is simple 3D unicycle, </a:t>
            </a:r>
          </a:p>
          <a:p>
            <a:pPr lvl="0"/>
            <a:r>
              <a:rPr lang="en-US" dirty="0"/>
              <a:t>With position (GCF) and orientation (GCF) as a state (6.1)</a:t>
            </a:r>
          </a:p>
          <a:p>
            <a:pPr lvl="0"/>
            <a:r>
              <a:rPr lang="en-US" dirty="0"/>
              <a:t>And control input as scalar velocity and angular velocity (6.2),</a:t>
            </a:r>
          </a:p>
          <a:p>
            <a:pPr lvl="0"/>
            <a:r>
              <a:rPr lang="en-US" dirty="0"/>
              <a:t>The model is then given by set of equations (6.4).</a:t>
            </a:r>
          </a:p>
          <a:p>
            <a:r>
              <a:rPr lang="en-US" b="1" dirty="0"/>
              <a:t>Note: </a:t>
            </a:r>
            <a:endParaRPr lang="en-US" dirty="0"/>
          </a:p>
          <a:p>
            <a:pPr lvl="0"/>
            <a:r>
              <a:rPr lang="en-US" dirty="0"/>
              <a:t>The simple model was used to ease reach set estimation experimentation,</a:t>
            </a:r>
          </a:p>
          <a:p>
            <a:pPr lvl="0"/>
            <a:r>
              <a:rPr lang="en-US" dirty="0"/>
              <a:t>The angular velocities are decoupled,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1426B43-7F5F-422F-A92F-5E082112213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E3A35604-D2B6-4171-9144-CB749F88CA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689F7B3-66C2-4A21-8E01-BB054F85624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37785DA3-E658-4ED3-86F4-9A69FF2EE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882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443ACB76-2CD9-4BDB-B513-A804D0992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AF4E9B86-E2EF-4C64-B8EE-094F0CC48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Speech:</a:t>
            </a:r>
            <a:endParaRPr lang="en-US" dirty="0"/>
          </a:p>
          <a:p>
            <a:pPr lvl="0"/>
            <a:r>
              <a:rPr lang="en-US" dirty="0"/>
              <a:t>The UAS is controlled via Movement automaton</a:t>
            </a:r>
          </a:p>
          <a:p>
            <a:pPr lvl="0"/>
            <a:r>
              <a:rPr lang="en-US" dirty="0"/>
              <a:t>Movement automaton consumes commands – movements,</a:t>
            </a:r>
          </a:p>
          <a:p>
            <a:pPr lvl="0"/>
            <a:r>
              <a:rPr lang="en-US" dirty="0"/>
              <a:t>In the picture you can see example of simple Copter movement automaton, with four movements,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movement automaton is just hybrid automaton with enforced state changes.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480378B6-5D30-4D8F-BE08-000B615F5A0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2" name="Header Placeholder 5">
            <a:extLst>
              <a:ext uri="{FF2B5EF4-FFF2-40B4-BE49-F238E27FC236}">
                <a16:creationId xmlns:a16="http://schemas.microsoft.com/office/drawing/2014/main" id="{CBB8B93E-1046-486A-90AB-367B492977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7C3117E4-7515-4BBB-8E87-ADE93C471E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4" name="Slide Number Placeholder 11">
            <a:extLst>
              <a:ext uri="{FF2B5EF4-FFF2-40B4-BE49-F238E27FC236}">
                <a16:creationId xmlns:a16="http://schemas.microsoft.com/office/drawing/2014/main" id="{9DFE60A5-68AC-4998-896B-0E86A2E9C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E526982-8134-47E5-A3E4-F8195A5DC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76C2D1A-8737-4B67-A9BB-6BF10BCA6A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movement set is a set of automaton states,</a:t>
            </a:r>
          </a:p>
          <a:p>
            <a:pPr lvl="0"/>
            <a:r>
              <a:rPr lang="en-US" dirty="0"/>
              <a:t>For our model there is a possibility to deriver nine (9) “elementary movements” (6.11),</a:t>
            </a:r>
          </a:p>
          <a:p>
            <a:pPr lvl="0"/>
            <a:r>
              <a:rPr lang="en-US" dirty="0"/>
              <a:t>In the picture the red plane shows the position before movement application, other colors after movement application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Similar movement set can be achieved for many UAS models,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4F8BA37-0F70-4979-A1D2-C48767EE30A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5034FA2-B00D-4803-88D3-5448F28AA0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F919587-CA94-4073-A85B-8FBFD63E8F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4BB7D13-3EC3-4B20-ACB0-9EB81EF69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855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369196D-954F-4663-8B01-B2DB241E4F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175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728AB93-D875-494B-B646-0F44A5BBD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buffer is created by chaining multiple elementary movements as command chain,</a:t>
            </a:r>
          </a:p>
          <a:p>
            <a:pPr lvl="0"/>
            <a:r>
              <a:rPr lang="en-US" dirty="0"/>
              <a:t>The command chain is stored in Buffer structure (6.12),</a:t>
            </a:r>
          </a:p>
          <a:p>
            <a:pPr lvl="0"/>
            <a:r>
              <a:rPr lang="en-US" dirty="0"/>
              <a:t>The movement automaton continuously consumes buffer to control UAS over trajectory,</a:t>
            </a:r>
          </a:p>
          <a:p>
            <a:pPr lvl="0"/>
            <a:r>
              <a:rPr lang="en-US" dirty="0"/>
              <a:t>The trajectory for some initial state and buffer is given as,</a:t>
            </a:r>
          </a:p>
          <a:p>
            <a:pPr lvl="0"/>
            <a:r>
              <a:rPr lang="en-US" dirty="0"/>
              <a:t>The chain of the state changes with corresponding movement applications (6.13).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261413E-B530-476C-9309-01CF423D041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652CE76-BBA3-40C3-A44B-46EF5750E3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26C35461-D227-43EF-AE2A-C30312DD4C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5E43828-91BD-4269-9713-221184E65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989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Reach set is used for decision making,</a:t>
            </a:r>
          </a:p>
          <a:p>
            <a:pPr lvl="0"/>
            <a:r>
              <a:rPr lang="en-US" dirty="0"/>
              <a:t>It can be imagined as “tree of trajectories”,</a:t>
            </a:r>
          </a:p>
          <a:p>
            <a:pPr lvl="0"/>
            <a:r>
              <a:rPr lang="en-US" dirty="0"/>
              <a:t>Example: Reach set using our method (red) in Field of vision (aquamarine),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F4CD1593-85D1-4557-B0D5-C1ADB23A0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1E27901F-4D72-453C-AD7C-1B9FD05B0A4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525C1C5C-DCB3-4F37-B292-60693E6B91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C05E920-B006-4996-B284-4EB949F7D09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4A46A48-A03C-41D3-9255-E128916AD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2807C17-EA24-4C20-B89E-E271A2055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B697913-80EA-466C-B37B-BC8876651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UAS operational space is represented by</a:t>
            </a:r>
          </a:p>
          <a:p>
            <a:pPr lvl="0"/>
            <a:r>
              <a:rPr lang="en-US" dirty="0"/>
              <a:t>“Avoidance grid” (6.20)</a:t>
            </a:r>
          </a:p>
          <a:p>
            <a:pPr lvl="0"/>
            <a:r>
              <a:rPr lang="en-US" dirty="0"/>
              <a:t>Avoidance grid represented in planar coordinates is split into the uniform cells with space portion (6.15)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space bounded by cells is exclusive (6.21).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BA6F635-8DC2-4DD0-8FA8-0A634375085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3D842D43-AC6D-435E-AA02-FB4BD5BB5F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A898D93-F6F5-4B1D-8701-410BA97A14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AD31F26-88D8-4260-A5C2-44416BE9C4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950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C305976-239A-47D6-B69A-D9BD50055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1110D4B-79B1-4099-B3A6-9AC1E982CA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avoidance grid example is denoted by red line, the blue plane is in the center.</a:t>
            </a:r>
          </a:p>
          <a:p>
            <a:pPr lvl="0"/>
            <a:r>
              <a:rPr lang="en-US" dirty="0"/>
              <a:t>Then the Reach set approximation is given as a set of trajectories originating in “initial state” with limited duration (6.23),</a:t>
            </a:r>
          </a:p>
          <a:p>
            <a:pPr lvl="0"/>
            <a:r>
              <a:rPr lang="en-US" dirty="0"/>
              <a:t>The trajectory is given as a execution of movement chain - “buffer” applied on initial state,</a:t>
            </a:r>
          </a:p>
          <a:p>
            <a:r>
              <a:rPr lang="en-US" b="1" dirty="0"/>
              <a:t>Note: </a:t>
            </a:r>
            <a:endParaRPr lang="en-US" dirty="0"/>
          </a:p>
          <a:p>
            <a:pPr lvl="0"/>
            <a:r>
              <a:rPr lang="en-US" dirty="0"/>
              <a:t>Refer to section (6.4.1) for detailed explanation.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2F964CD-7011-4828-ABDE-19E60CF928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51BD2E2-7336-4065-88A1-157BCA6E57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2EA07696-2D06-469F-9E30-B57939B312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FF279A9-36C2-4AAD-B1B3-2EB47BAE8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444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goal is to have meaning full trajectories in Reach Set Approximation,</a:t>
            </a:r>
          </a:p>
          <a:p>
            <a:pPr lvl="0"/>
            <a:r>
              <a:rPr lang="en-US" dirty="0"/>
              <a:t>The trajectory relation to the “avoidance grid” is given by its footprint, the set of cells passed by trajectory,</a:t>
            </a:r>
          </a:p>
          <a:p>
            <a:pPr lvl="0"/>
            <a:r>
              <a:rPr lang="en-US" dirty="0"/>
              <a:t>In the left figure you can see six trajectories going over avoidance grid,</a:t>
            </a:r>
          </a:p>
          <a:p>
            <a:pPr lvl="0"/>
            <a:r>
              <a:rPr lang="en-US" dirty="0"/>
              <a:t>There are only three unique footprints, </a:t>
            </a:r>
          </a:p>
          <a:p>
            <a:pPr lvl="0"/>
            <a:r>
              <a:rPr lang="en-US" dirty="0"/>
              <a:t>That means we need only 3 of those trajectories,</a:t>
            </a:r>
          </a:p>
          <a:p>
            <a:pPr lvl="0"/>
            <a:r>
              <a:rPr lang="en-US" dirty="0"/>
              <a:t>The right figure shows four trajectories with same footprint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258556D-E807-4A4B-8387-37DE493CA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0E123CC-40EB-405C-970F-F7B0D7F6CAC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768AA3BA-9640-49F0-90B1-9E5DEE9D7B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BA5234C-7D1F-4B86-AE21-FE219FCE989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5DC66BC1-FA99-4431-9CFB-4A1FC08EFE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13BCBA85-926B-4102-96DD-FB21106214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02F5110F-0117-482F-83CC-A0BD24E8D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same goes for horizontal plane restrictions, </a:t>
            </a:r>
          </a:p>
          <a:p>
            <a:pPr lvl="0"/>
            <a:r>
              <a:rPr lang="en-US" dirty="0"/>
              <a:t>Airspace authority can prohibit operations in specific area,</a:t>
            </a:r>
          </a:p>
          <a:p>
            <a:pPr lvl="0"/>
            <a:r>
              <a:rPr lang="en-US" dirty="0"/>
              <a:t>For example the “orange rectangle” was marked as</a:t>
            </a:r>
          </a:p>
          <a:p>
            <a:pPr lvl="0"/>
            <a:r>
              <a:rPr lang="en-US" dirty="0"/>
              <a:t>”Restricted Area”,</a:t>
            </a:r>
          </a:p>
          <a:p>
            <a:pPr lvl="0"/>
            <a:r>
              <a:rPr lang="en-US" dirty="0"/>
              <a:t>Due the “Military exercise”.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17622B8-B6AE-4E04-9C17-F864B83728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41282F0B-3980-4D53-8B37-8BB5B7B2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D5C95CD-7A5D-4071-8F02-716D228044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A7F5A749-7976-4E29-967A-A4DA01DAF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226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D4CAF4B-1AB2-4AC9-B9E5-1D480221BF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1AA3867-8EB7-44F0-81A4-F637DCFAC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trajectory properties are considered when the candidate trajectory for Reach set approximation is selected,</a:t>
            </a:r>
          </a:p>
          <a:p>
            <a:pPr lvl="0"/>
            <a:r>
              <a:rPr lang="en-US" dirty="0"/>
              <a:t>In the figure you can see selection process based on coverage property,</a:t>
            </a:r>
          </a:p>
          <a:p>
            <a:r>
              <a:rPr lang="en-US" b="1" dirty="0"/>
              <a:t>Note: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You can track any property of the trajectory in relation to operational space or airspace, as you will see later,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39097E9-2308-4B67-A4D2-654BF3304E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1EBF2F0D-EFF1-4506-BC83-616E78FDE6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7906D52-D7E6-4D63-936E-25874153D2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78F14674-63FE-4FD4-B9B4-D190727B9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881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73A076D-005C-42E4-A198-4DF1D2CDE8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4997EF7-B6B2-4D13-A738-885133DB9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Following reach set approximations were developed:</a:t>
            </a:r>
          </a:p>
          <a:p>
            <a:pPr lvl="0"/>
            <a:r>
              <a:rPr lang="en-US" b="1" dirty="0"/>
              <a:t>1. Coverage maximizing (6.4.4)</a:t>
            </a:r>
            <a:endParaRPr lang="en-US" dirty="0"/>
          </a:p>
          <a:p>
            <a:pPr lvl="0"/>
            <a:r>
              <a:rPr lang="en-US" dirty="0"/>
              <a:t>A. contains trajectories maximizing avoidance capability</a:t>
            </a:r>
          </a:p>
          <a:p>
            <a:pPr lvl="0"/>
            <a:r>
              <a:rPr lang="en-US" dirty="0"/>
              <a:t>B. Used for intruder/obstacle avoidance</a:t>
            </a:r>
          </a:p>
          <a:p>
            <a:pPr lvl="0"/>
            <a:r>
              <a:rPr lang="en-US" dirty="0"/>
              <a:t>C. In non-controlled airspace</a:t>
            </a:r>
          </a:p>
          <a:p>
            <a:pPr lvl="0"/>
            <a:r>
              <a:rPr lang="en-US" b="1" dirty="0"/>
              <a:t>2. Turn minimizing (6.4.5)</a:t>
            </a:r>
            <a:endParaRPr lang="en-US" dirty="0"/>
          </a:p>
          <a:p>
            <a:pPr lvl="0"/>
            <a:r>
              <a:rPr lang="en-US" dirty="0"/>
              <a:t>A. Contains trajectories with minimal turning, </a:t>
            </a:r>
          </a:p>
          <a:p>
            <a:pPr lvl="0"/>
            <a:r>
              <a:rPr lang="en-US" dirty="0"/>
              <a:t>B. Used for navigation, increases behavior predictability,</a:t>
            </a:r>
          </a:p>
          <a:p>
            <a:pPr lvl="0"/>
            <a:r>
              <a:rPr lang="en-US" dirty="0"/>
              <a:t>C. Used in non-controlled airspace 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57EB3EA-3356-4188-9EAD-568CB18E372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69D6210E-A06D-4B1A-A663-2ABF3D5982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CFA1613-A2DC-4CB4-BEC8-9C0AFF1D40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4EBDB2E-C400-43A0-B2B4-5E30620B7B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570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B168F78-6822-4C87-A60C-52BF075E5C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8DAEAAE-2FA6-4EE0-BEFD-A0DA55FCA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idea behind combined RSA (6.4.7) is to have properties of both turn minimizing and coverage maximizing RSA. </a:t>
            </a:r>
          </a:p>
          <a:p>
            <a:pPr lvl="0"/>
            <a:r>
              <a:rPr lang="en-US" dirty="0"/>
              <a:t>To be compatible with controlled airspace, the “ACAS-like”  (6.4.6) RSA was developed to emulate horizontal/ vertical/ cross section separations of modern aircrafts.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All reach sets are for 3D space</a:t>
            </a:r>
          </a:p>
          <a:p>
            <a:pPr lvl="0"/>
            <a:r>
              <a:rPr lang="en-US" dirty="0"/>
              <a:t>ACAS operational mode can be constrained.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33FF554D-3A7F-4D4B-BE66-0594552FE88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CE926CB5-37C6-404F-AFDF-BE2D101F40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34CDFA8-B057-4AAF-902E-35002354B6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6B1FEBBD-DDC6-4677-A214-7E10B079DA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027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To use Reach set Approximation, we need a mission plan,</a:t>
            </a:r>
          </a:p>
          <a:p>
            <a:pPr lvl="0"/>
            <a:r>
              <a:rPr lang="en-US" dirty="0"/>
              <a:t>The mission plan is given as ordered set of waypoints,</a:t>
            </a:r>
          </a:p>
          <a:p>
            <a:pPr lvl="0"/>
            <a:r>
              <a:rPr lang="en-US" dirty="0"/>
              <a:t>The example shows a trajectory with multiple decisions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B3DEB1A2-9FBC-45BD-8DA8-F980F289F9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AB7BCA8-160B-4502-9413-3A700CEEDCB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8" name="Header Placeholder 5">
            <a:extLst>
              <a:ext uri="{FF2B5EF4-FFF2-40B4-BE49-F238E27FC236}">
                <a16:creationId xmlns:a16="http://schemas.microsoft.com/office/drawing/2014/main" id="{22E5C170-6EFA-485A-9703-4AB58CABE6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7A637F7E-729A-4C86-86EC-A0BB33D211B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9F8EC5BD-7F82-40E1-85F0-8488A0D99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To evaluate situation we need some input data,</a:t>
            </a:r>
          </a:p>
          <a:p>
            <a:pPr lvl="0"/>
            <a:r>
              <a:rPr lang="en-US" dirty="0"/>
              <a:t>For intruder position the ADS-B is used,</a:t>
            </a:r>
          </a:p>
          <a:p>
            <a:pPr lvl="0"/>
            <a:r>
              <a:rPr lang="en-US" dirty="0"/>
              <a:t>Each air traffic attendant is broadcasting its position and heading,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3077B9E4-BD7A-4DC9-9243-85E04C6AB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BEE7FA7A-F0BE-4E19-962B-78F2C9728EB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8" name="Header Placeholder 5">
            <a:extLst>
              <a:ext uri="{FF2B5EF4-FFF2-40B4-BE49-F238E27FC236}">
                <a16:creationId xmlns:a16="http://schemas.microsoft.com/office/drawing/2014/main" id="{4F7FDA7D-DE6F-4DD5-A3F1-E9B8388EE8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2E87CF74-A3F1-40D7-9248-840A3C390E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B0FF4044-21BB-45D9-91CD-0A1DCD3CB3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LiDAR is a sensor of choice for static obstacles,</a:t>
            </a:r>
          </a:p>
          <a:p>
            <a:pPr lvl="0"/>
            <a:r>
              <a:rPr lang="en-US" dirty="0"/>
              <a:t>In the example data you can see a small farm,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Moving object filtering is neglected</a:t>
            </a:r>
          </a:p>
          <a:p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9A82CC7B-7CF5-4882-9580-0D5021E7A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494CD2FC-BB93-4A91-9850-9B83D986897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73EAFD83-3A49-438E-93C4-640E565BFE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10D6296-CD47-482B-888B-1EE605D2D1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4D577BD-E5D6-4750-AC58-B0EBE8664F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BDD2B7A-E945-472B-87BF-A7EF34FD4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CBFDD7D-8A68-4C30-AF16-37C74DF81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LiDAR classification algorithms can be used for the,</a:t>
            </a:r>
          </a:p>
          <a:p>
            <a:pPr lvl="0"/>
            <a:r>
              <a:rPr lang="en-US" dirty="0"/>
              <a:t>“Offline maps” creation,</a:t>
            </a:r>
          </a:p>
          <a:p>
            <a:pPr lvl="0"/>
            <a:r>
              <a:rPr lang="en-US" dirty="0"/>
              <a:t>In the example you can see farm data (NW) classification,</a:t>
            </a:r>
          </a:p>
          <a:p>
            <a:r>
              <a:rPr lang="en-US" dirty="0"/>
              <a:t>For vegetation (NE), Terrain (SW), Buildings (SE),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5D5CC73-3A7A-4F1F-8199-6AA735B6260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78631DC-545A-483A-836E-97BAFFC724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F1B3CA0-33C1-4B3F-8F00-19A649BFB8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ACC492-D130-48D8-926C-A06F33A294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266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is an example of offline map created by one of my master students,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Here is example of cuboid coatings (dark blue) with virtual convex coating (magenta, cyan, yellow, red) 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EDB75428-6241-4815-A07F-D75131FC8D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D023E490-AEF4-4BB2-9CA2-8DA7B29FBB5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22BB774B-91C5-492F-A5CE-DB11A9D6A8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DAD46F0-B427-4E1D-ABA8-FDD6CC33ED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F365D846-7A2B-4871-9766-81B28B5D49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Now we have all the ingredients for Data fusion and Avoidance Run</a:t>
            </a:r>
          </a:p>
          <a:p>
            <a:pPr lvl="0"/>
            <a:r>
              <a:rPr lang="en-US" dirty="0"/>
              <a:t>The Avoidance Run is situation evaluation for one specific decision time point,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F4A494DB-2346-43B0-8D54-3BF7EF2A1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DF46C452-8DE1-47F1-8A47-DE6F54188FD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8" name="Header Placeholder 5">
            <a:extLst>
              <a:ext uri="{FF2B5EF4-FFF2-40B4-BE49-F238E27FC236}">
                <a16:creationId xmlns:a16="http://schemas.microsoft.com/office/drawing/2014/main" id="{26017F74-DFD7-4A7E-9433-8C7E29AFB4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612439ED-A217-40EB-89B8-F36B16DE58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E4E552BC-CA85-4A6D-A48A-835D5712B8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FF0FEF7-BA10-4C4A-BE61-131E82685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C4839FE-9D06-4E5E-926A-556812559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First we start with empty avoidance grid,</a:t>
            </a:r>
          </a:p>
          <a:p>
            <a:pPr lvl="0"/>
            <a:r>
              <a:rPr lang="en-US" dirty="0"/>
              <a:t>The goal is green square,</a:t>
            </a:r>
          </a:p>
          <a:p>
            <a:pPr lvl="0"/>
            <a:r>
              <a:rPr lang="en-US" dirty="0"/>
              <a:t>The UAS position is blue square,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D706F71-A85E-410F-A2B9-ACCA21F5A39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725234B-B295-444A-8ED9-01D22F2AB7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A95B95A-510D-488D-B406-6D72CB5403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DDDAE31-6CB5-4D54-945C-B756969D20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2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9F74F69-D5BE-46F4-8BFD-0D7BC58F3A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220E6B7-8C31-4221-B728-D6191A00E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As for the planes there is ATM, the similar concept is applied for UAS, The UAS Traffic Management system is established by “EASA” in EU,</a:t>
            </a:r>
          </a:p>
          <a:p>
            <a:pPr lvl="0"/>
            <a:r>
              <a:rPr lang="en-US" dirty="0"/>
              <a:t>You can see examples of UAS operations:</a:t>
            </a:r>
          </a:p>
          <a:p>
            <a:pPr lvl="0"/>
            <a:r>
              <a:rPr lang="en-US" dirty="0"/>
              <a:t>	1. Free flight,</a:t>
            </a:r>
          </a:p>
          <a:p>
            <a:pPr lvl="0"/>
            <a:r>
              <a:rPr lang="en-US" dirty="0"/>
              <a:t>	2. Corridor like navigation,</a:t>
            </a:r>
          </a:p>
          <a:p>
            <a:pPr lvl="0"/>
            <a:r>
              <a:rPr lang="en-US" dirty="0"/>
              <a:t>	3. Authority enforcement,</a:t>
            </a:r>
          </a:p>
          <a:p>
            <a:pPr lvl="0"/>
            <a:r>
              <a:rPr lang="en-US" dirty="0"/>
              <a:t>The latest has been implemented in our work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0AD1D7CF-AADC-493B-B972-8F6F75181E6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E7A0925-AF21-4D61-B445-ADD4BE97D3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FCFC325-ABB0-4588-BBDB-A42A1FC0F4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C31D7C7-CBF5-4DBD-9E14-9DEFD968C3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296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ACFA4E0-6F70-47EB-B282-C13E4651E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13A925C-6489-4663-8741-E6580B706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“Data fusion” provides threat rating (obstacle rating) each cell in avoidance grid </a:t>
            </a:r>
          </a:p>
          <a:p>
            <a:pPr lvl="0"/>
            <a:r>
              <a:rPr lang="en-US" dirty="0"/>
              <a:t>Red cells are occupied,</a:t>
            </a:r>
          </a:p>
          <a:p>
            <a:r>
              <a:rPr lang="en-US" b="1" dirty="0"/>
              <a:t>Note: </a:t>
            </a:r>
            <a:endParaRPr lang="en-US" dirty="0"/>
          </a:p>
          <a:p>
            <a:pPr lvl="0"/>
            <a:r>
              <a:rPr lang="en-US" dirty="0"/>
              <a:t>Red cells belongs to occupied space</a:t>
            </a:r>
          </a:p>
          <a:p>
            <a:pPr lvl="0"/>
            <a:r>
              <a:rPr lang="en-US" dirty="0"/>
              <a:t>Red cells can belong </a:t>
            </a:r>
            <a:r>
              <a:rPr lang="en-US" dirty="0" err="1"/>
              <a:t>alsto</a:t>
            </a:r>
            <a:r>
              <a:rPr lang="en-US" dirty="0"/>
              <a:t> to restricted space</a:t>
            </a:r>
            <a:r>
              <a:rPr lang="en-US" b="1" dirty="0"/>
              <a:t>	</a:t>
            </a:r>
            <a:endParaRPr lang="en-US" dirty="0"/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AEC91B9-EB86-40BF-B56B-61D7E65B25F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C97C1417-346C-40B9-BA9B-3B02A2FFAB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9B52275-3A0E-43A5-8592-D2D06F2AF2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CBA23FF1-CC3F-4AF8-BC75-76691458EF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770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CBB7D5-73C1-44FA-85B8-8ECAF8EE4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D575902-029A-46AF-B39C-E8A072849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Then we evaluate the unknown as yellow cells,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unknow portion of operation space belongs to Uncertain set,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95FBBFB-D91B-45F2-ABAC-6D94A2DF67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B7FC26A-06B3-44E5-BE45-7CE8D8402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3CC53EE-68C1-4C15-8E7B-F6690CF8CD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E5AF405-1B3D-4CC5-8CE0-A70C6C6702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268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23A1819-125B-42BB-A23D-A32C92FA35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FF8C3BB-6594-4D54-B37C-AB135CEBA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Then then we project reach set approximation into avoidance grid, </a:t>
            </a:r>
          </a:p>
          <a:p>
            <a:pPr lvl="0"/>
            <a:r>
              <a:rPr lang="en-US" dirty="0"/>
              <a:t>The result is trimmed reach set with only safe green trajectories,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safe trajectory is a trajectory going over Free space (white)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26202543-E1E9-42C5-959B-7A13084E168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EB50A8B-F01D-417B-8836-C3D6EA41D4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7CB3BB8-D65D-404A-92E4-96ABC556CF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0FCB53B3-7CDC-4C52-B957-63CF74C6C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798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3DB47-0481-4817-81E2-D534BE0D6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D89B125-533C-4D0B-B75E-93B6D4E8F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green cells which are penetrated by at least one safe trajectory are considered reachable,</a:t>
            </a:r>
          </a:p>
          <a:p>
            <a:pPr lvl="0"/>
            <a:r>
              <a:rPr lang="en-US" dirty="0"/>
              <a:t>The orange unreachable cells do not have any.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Reachable + Unreachable =  Free operational space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F4BE016-60A4-4D31-A551-9F1E7EF014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40B7A0BD-A7C1-49BE-A6BE-A3E132F52B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E77B986-9304-464F-99A1-F6324BF471D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FCD59AD4-66B7-4DA4-9094-DAD666E40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044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0848920-F564-45B2-9AD9-F2978BF96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676E581-4E17-499D-9F19-587788C81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navigation algorithm provides navigation goal (purple star).</a:t>
            </a:r>
          </a:p>
          <a:p>
            <a:pPr lvl="0"/>
            <a:r>
              <a:rPr lang="en-US" dirty="0"/>
              <a:t>Then in the reachable space a feasible blue avoidance path is selected from constrained reach set,</a:t>
            </a:r>
          </a:p>
          <a:p>
            <a:pPr lvl="0"/>
            <a:r>
              <a:rPr lang="en-US" dirty="0"/>
              <a:t>The blue star is marked as next decision point,</a:t>
            </a:r>
          </a:p>
          <a:p>
            <a:pPr lvl="0"/>
            <a:r>
              <a:rPr lang="en-US" dirty="0"/>
              <a:t>We fire up Avoidance Run again there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path is selected according to the cost function and safety rules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F4B5DB9-611D-486E-9836-35BED0538D2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F574701-91D0-4FD0-833C-CCFE90FA42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64F25E5B-75C0-40B9-A5D2-3FD8642D63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C398085-EAF9-48D2-8815-E3EAB5D6BB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711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515E9E1-CFEA-48CE-9AE6-CB585FE993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BBF840-8AD8-4563-81BD-6AC79B65D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avoidance run is responsible for “Short term navigation”, for long term navigation mission control run is used.</a:t>
            </a:r>
          </a:p>
          <a:p>
            <a:pPr lvl="0"/>
            <a:r>
              <a:rPr lang="en-US" dirty="0"/>
              <a:t>Multiple avoidance runs are executed to create one safe trajectory,</a:t>
            </a:r>
          </a:p>
          <a:p>
            <a:pPr lvl="0"/>
            <a:r>
              <a:rPr lang="en-US" dirty="0"/>
              <a:t>The cyan trajectory is planned from next decision point,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Mission control run is far more complex with magnitude of rules and other mechanisms,</a:t>
            </a:r>
          </a:p>
          <a:p>
            <a:pPr lvl="0"/>
            <a:r>
              <a:rPr lang="en-US" dirty="0"/>
              <a:t>It has been neglected in this presentation for simplicity purpose,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66341B8-880C-44B9-8A59-A705C36E9A1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9D13E536-3D50-4AFA-9806-661DF59E7E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3656FBA-4B15-44E2-8111-6079157AD22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075AB53-B650-4F1D-A5B6-A2BD0C520C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33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E1691EC8-8612-4D73-A093-DC9AF49E30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7B7B8CFE-4C80-4CD0-B9BD-D212CDFA9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That was all for framework,</a:t>
            </a:r>
          </a:p>
          <a:p>
            <a:pPr lvl="0"/>
            <a:r>
              <a:rPr lang="en-US" dirty="0"/>
              <a:t>We need to make multiple instances to cooperates, for UAS to be airworthy,</a:t>
            </a:r>
          </a:p>
          <a:p>
            <a:pPr lvl="0"/>
            <a:r>
              <a:rPr lang="en-US" dirty="0"/>
              <a:t>This schematic shows a concept of centralized UTM,</a:t>
            </a:r>
          </a:p>
          <a:p>
            <a:pPr lvl="0"/>
            <a:r>
              <a:rPr lang="en-US" dirty="0"/>
              <a:t>UTM is receiving position updates from aircrafts,</a:t>
            </a:r>
          </a:p>
          <a:p>
            <a:pPr lvl="0"/>
            <a:r>
              <a:rPr lang="en-US" dirty="0"/>
              <a:t>If UTM detects collision its sends “Collision Resolutions”,</a:t>
            </a:r>
          </a:p>
          <a:p>
            <a:r>
              <a:rPr lang="en-US" dirty="0"/>
              <a:t>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C7A03451-53C7-404E-B566-6816CBE334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7168BC43-8BEE-4E28-87ED-13385B15D4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35B9295B-B22F-4FE1-A461-9278810124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FF56ADC-CD70-4164-9EA3-68CD765695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359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14457D6-5F97-49E0-AD3E-65F7770E26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C2555117-239B-40B8-8E4A-87EDCF398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Because UAS operates in very complex space we needed a mechanism to tweak navigation/avoidance process,</a:t>
            </a:r>
          </a:p>
          <a:p>
            <a:pPr lvl="0"/>
            <a:r>
              <a:rPr lang="en-US" dirty="0"/>
              <a:t>The simple rule engine has been implemented which enables code injection in specific joint points</a:t>
            </a:r>
          </a:p>
          <a:p>
            <a:pPr lvl="0"/>
            <a:r>
              <a:rPr lang="en-US" dirty="0"/>
              <a:t>The example shows slow down rule for “C” class airspace,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C11D559D-E019-44F4-83D6-31C40201935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66AAAC7B-0714-41DC-92C5-0DAD7EE772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464E9DC2-0241-4F7C-886D-E3047CB8DF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8D940D16-86F6-4696-A547-55C220F1C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595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0DF552AE-A065-4FD6-B7A1-0167D2796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91721393-19CF-4B29-A73D-447AF5F99D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That’s all for the framework,</a:t>
            </a:r>
          </a:p>
          <a:p>
            <a:pPr lvl="0"/>
            <a:r>
              <a:rPr lang="en-US" dirty="0"/>
              <a:t>Now lets get to the testing scenarios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241D8FD-1929-47FF-B755-5CC0EBCE216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83A846B8-BF8E-40E6-8E5E-16B0A89D74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2A1C8EF1-42F2-4942-B01E-C0CA3EBEC8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1F9D73B9-B440-470C-8DB4-AC3246401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B5597CD-66DA-4451-AC22-681A2C8C2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C6AD4FB-A4B7-4F37-B97D-D925BEF54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We have developed own testing framework enabling us to test:</a:t>
            </a:r>
          </a:p>
          <a:p>
            <a:pPr lvl="0"/>
            <a:r>
              <a:rPr lang="en-US" dirty="0"/>
              <a:t>1. Static obstacle collisions.</a:t>
            </a:r>
          </a:p>
          <a:p>
            <a:pPr lvl="0"/>
            <a:r>
              <a:rPr lang="en-US" dirty="0"/>
              <a:t>2. Intruder collision,</a:t>
            </a:r>
          </a:p>
          <a:p>
            <a:pPr lvl="0"/>
            <a:r>
              <a:rPr lang="en-US" dirty="0"/>
              <a:t>3. Weather avoidance,</a:t>
            </a:r>
          </a:p>
          <a:p>
            <a:pPr lvl="0"/>
            <a:r>
              <a:rPr lang="en-US" dirty="0"/>
              <a:t>4. Combination of any previous,</a:t>
            </a:r>
          </a:p>
          <a:p>
            <a:pPr lvl="0"/>
            <a:r>
              <a:rPr lang="en-US" dirty="0"/>
              <a:t>We have prepared and executed 13 scenarios,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DA010EA-BCD5-44F9-AE62-9641337A2DA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878BBB9-5525-4743-BDB0-318F0E55B6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DAF1FA7-395C-440A-B19F-AB9350330D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F9564AD-B895-4988-A254-1EB6F0303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1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DE0BE1A8-4B81-46B7-8341-AACDC4BF42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4F3FC424-7938-47A7-A0FB-B69A1EBCF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aviation is using “Well clear distance”</a:t>
            </a:r>
          </a:p>
          <a:p>
            <a:pPr lvl="0"/>
            <a:r>
              <a:rPr lang="en-US" dirty="0"/>
              <a:t>The bigger barrel is called “Well clear margin”</a:t>
            </a:r>
          </a:p>
          <a:p>
            <a:pPr lvl="0"/>
            <a:r>
              <a:rPr lang="en-US" dirty="0"/>
              <a:t>Which is considered as “warning zone”</a:t>
            </a:r>
          </a:p>
          <a:p>
            <a:pPr lvl="0"/>
            <a:r>
              <a:rPr lang="en-US" dirty="0"/>
              <a:t>No plane should enter that zone</a:t>
            </a:r>
          </a:p>
          <a:p>
            <a:pPr lvl="0"/>
            <a:r>
              <a:rPr lang="en-US" dirty="0"/>
              <a:t>The smaller barrel is called “near miss margin”,</a:t>
            </a:r>
          </a:p>
          <a:p>
            <a:pPr lvl="0"/>
            <a:r>
              <a:rPr lang="en-US" dirty="0"/>
              <a:t>Entrance is considered as a “serious incident”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C72E5BF8-9DC1-46E4-94DC-D2894FA898E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16334C6F-D4C6-4B8E-B718-15A54EF71A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9ADFEB8-9816-4CA5-BD26-8B08F17651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E91782F-077B-49CF-93B9-F38FE38D1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119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8AE2E09-D0B4-4D73-AD7A-08979D81F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A12AA5B0-68BD-4496-A89B-74C7B3765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Firstly, I will show you two scenarios for obstacle avoidance and weather avoidance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602630DE-B1DD-4CDD-AD88-384B5EB4568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C15C9E01-60BE-46AD-A68C-117EB61EF3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3308CC6-FA71-4D4D-A74A-144F15963E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DA20AFCF-BE9E-4D61-998C-B64771696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3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Lets call it “Standard pizza delivery scenario”</a:t>
            </a:r>
          </a:p>
          <a:p>
            <a:pPr lvl="0"/>
            <a:r>
              <a:rPr lang="en-US" dirty="0"/>
              <a:t>The “blue plane” is flying over the maze to the green square waypoint,</a:t>
            </a:r>
          </a:p>
          <a:p>
            <a:pPr lvl="0"/>
            <a:r>
              <a:rPr lang="en-US" dirty="0"/>
              <a:t>The blue line is already flew trajectory</a:t>
            </a:r>
          </a:p>
          <a:p>
            <a:pPr lvl="0"/>
            <a:r>
              <a:rPr lang="en-US" dirty="0"/>
              <a:t>The red line is planned trajectory for actual decision point</a:t>
            </a:r>
          </a:p>
          <a:p>
            <a:pPr lvl="0"/>
            <a:r>
              <a:rPr lang="en-US" dirty="0"/>
              <a:t>The non convex obstacles are fed to “LiDAR” sensor</a:t>
            </a:r>
          </a:p>
          <a:p>
            <a:pPr lvl="0"/>
            <a:r>
              <a:rPr lang="en-US" dirty="0"/>
              <a:t>As you can see the approach has maze solving capabilities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UAS is capable to fly over buildings, The framework and reach sets are primarily 3D</a:t>
            </a:r>
          </a:p>
          <a:p>
            <a:pPr lvl="0"/>
            <a:r>
              <a:rPr lang="en-US" dirty="0"/>
              <a:t>The UAS is fed only over Sensor simulation, it does not know the mission plan or obstacle layout</a:t>
            </a:r>
          </a:p>
          <a:p>
            <a:r>
              <a:rPr lang="en-US" b="1" dirty="0"/>
              <a:t>Your Notes: </a:t>
            </a:r>
            <a:endParaRPr lang="en-US" dirty="0"/>
          </a:p>
        </p:txBody>
      </p:sp>
      <p:sp>
        <p:nvSpPr>
          <p:cNvPr id="18" name="Slide Image Placeholder 17">
            <a:extLst>
              <a:ext uri="{FF2B5EF4-FFF2-40B4-BE49-F238E27FC236}">
                <a16:creationId xmlns:a16="http://schemas.microsoft.com/office/drawing/2014/main" id="{D23F815E-3098-4DF4-8D61-6C6FB4678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A63BF9DD-5724-404A-8FB2-C133F8124B4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20" name="Header Placeholder 5">
            <a:extLst>
              <a:ext uri="{FF2B5EF4-FFF2-40B4-BE49-F238E27FC236}">
                <a16:creationId xmlns:a16="http://schemas.microsoft.com/office/drawing/2014/main" id="{BA71AF19-EB18-4580-8B30-8EB59261F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21" name="Footer Placeholder 9">
            <a:extLst>
              <a:ext uri="{FF2B5EF4-FFF2-40B4-BE49-F238E27FC236}">
                <a16:creationId xmlns:a16="http://schemas.microsoft.com/office/drawing/2014/main" id="{36D2AAE7-2B03-4115-8F3A-BF13DAD425A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2" name="Slide Number Placeholder 11">
            <a:extLst>
              <a:ext uri="{FF2B5EF4-FFF2-40B4-BE49-F238E27FC236}">
                <a16:creationId xmlns:a16="http://schemas.microsoft.com/office/drawing/2014/main" id="{6E945562-C247-4CA7-80C5-223008C74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blue plane is approaching magenta storm,</a:t>
            </a:r>
          </a:p>
          <a:p>
            <a:pPr lvl="0"/>
            <a:r>
              <a:rPr lang="en-US" dirty="0"/>
              <a:t>The storm is considered as moving constraint</a:t>
            </a:r>
          </a:p>
          <a:p>
            <a:pPr lvl="0"/>
            <a:r>
              <a:rPr lang="en-US" dirty="0"/>
              <a:t>The plane avoids storm</a:t>
            </a:r>
            <a:r>
              <a:rPr lang="en-US" b="1" dirty="0"/>
              <a:t>	</a:t>
            </a:r>
            <a:endParaRPr lang="en-US" dirty="0"/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1B8AA8D1-D951-49B8-8354-8CA2D8883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98E1F3C1-8198-46F3-BCDA-4F62D0215A9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0" name="Header Placeholder 5">
            <a:extLst>
              <a:ext uri="{FF2B5EF4-FFF2-40B4-BE49-F238E27FC236}">
                <a16:creationId xmlns:a16="http://schemas.microsoft.com/office/drawing/2014/main" id="{19EA0A8E-8EE3-4569-BDBB-0024121490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8E494886-D334-4DD0-8F34-6E0D9B05D3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8761110-B1EB-4E22-99A8-24825B7988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To be airworthy UAS needs to adhere some basic traffic rules, I will demonstrate the rules of the air which are valid for “controlled airspace” </a:t>
            </a:r>
          </a:p>
          <a:p>
            <a:r>
              <a:rPr lang="en-US" b="1" dirty="0"/>
              <a:t>Note:	</a:t>
            </a:r>
            <a:endParaRPr lang="en-US" dirty="0"/>
          </a:p>
          <a:p>
            <a:pPr lvl="0"/>
            <a:r>
              <a:rPr lang="en-US" dirty="0"/>
              <a:t>Class C, A,  airspaces, B are airports, they have more complex and intricate rules, 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5F55E921-3550-4AC2-9ED0-E13A08105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7BFA22B-1E45-4D26-872D-0D0135A16D6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DE500BDA-B2AA-42A1-B8BF-A4B2DCF979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8B211183-A9AA-4295-9515-D0C40DB6163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88AB0A5-E8F6-4E82-9069-4442A24A0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converging maneuver needs to be executed when the angle of approach is above seventy degrees,</a:t>
            </a:r>
          </a:p>
          <a:p>
            <a:pPr lvl="0"/>
            <a:r>
              <a:rPr lang="en-US" dirty="0"/>
              <a:t>The right hand rule is applied,</a:t>
            </a:r>
          </a:p>
          <a:p>
            <a:pPr lvl="0"/>
            <a:r>
              <a:rPr lang="en-US" dirty="0"/>
              <a:t>The red plane has right of the way,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D3E93218-DE58-46A1-B016-8584C0F56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CC3893CA-31CA-42A3-A9BD-B5B6D4F5BB0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1" name="Header Placeholder 5">
            <a:extLst>
              <a:ext uri="{FF2B5EF4-FFF2-40B4-BE49-F238E27FC236}">
                <a16:creationId xmlns:a16="http://schemas.microsoft.com/office/drawing/2014/main" id="{D634A853-F03D-41D5-88AF-5C88001FE2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986EA7C5-939F-4A05-8430-CEB9BA81C9E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2D6C5A15-D469-4D81-B167-998CDD9FF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blue plane start avoidance keeping safe distance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21F88B5-BDD3-4290-B830-F97330218E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E2348D4E-1CC1-4E7B-B63E-6854EA07B87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5D0B58C5-8709-4FA0-94D5-65B1BA2EDB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102158F-FE5A-4D8C-B229-DC1429D3A0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D7DEB3EE-0D13-4928-93E4-4F8F263CD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blue plane avoids wake turbulence and returns to original path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3A672BBA-D26E-48D9-8FC3-2F7A8A9B5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Blue plane avoids magenta plane, which has </a:t>
            </a:r>
          </a:p>
          <a:p>
            <a:pPr lvl="0"/>
            <a:r>
              <a:rPr lang="en-US" dirty="0"/>
              <a:t>“right of the way”</a:t>
            </a:r>
          </a:p>
          <a:p>
            <a:pPr lvl="0"/>
            <a:r>
              <a:rPr lang="en-US" dirty="0"/>
              <a:t>The rule engine has been deployed to tweak process,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0CFD4F5B-CAB1-4692-A79E-1FAEEDB77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“Head on approach” is triggered when the angle of approach is greater than 130 degrees</a:t>
            </a:r>
          </a:p>
          <a:p>
            <a:pPr lvl="0"/>
            <a:r>
              <a:rPr lang="en-US" dirty="0"/>
              <a:t>None of planes has the right of the way, </a:t>
            </a:r>
          </a:p>
          <a:p>
            <a:pPr lvl="0"/>
            <a:r>
              <a:rPr lang="en-US" dirty="0"/>
              <a:t>The virtual round abound concept is used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030D780-8E4F-4EF3-82E8-01799AF3D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1A525660-53EB-4B51-921C-9EC56252115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476AC306-CDB7-49F3-9592-276FB908F1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7EEB7186-B5D9-4555-BC82-1745380021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121FF937-F49E-4892-A758-8A45DB9D12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Both planes keep safe distance from expected collision point to avoid wake and side turbulences</a:t>
            </a:r>
          </a:p>
          <a:p>
            <a:pPr lvl="0"/>
            <a:r>
              <a:rPr lang="en-US" dirty="0"/>
              <a:t>The maneuver ends when virtual roundabout is used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Every rule can fail, then its “Every man for himself” situation solved by “upper right corner” avoidance.</a:t>
            </a:r>
            <a:r>
              <a:rPr lang="en-US" b="1" dirty="0"/>
              <a:t>	</a:t>
            </a:r>
            <a:endParaRPr lang="en-US" dirty="0"/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7E12BC3-BDAE-4B3B-8ABE-B8279E82DD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20F5318-5729-4D5A-9BF0-462CBFC4AFB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F68615DB-91EB-4EC1-8D02-AEC8E81525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E9CDBB41-26F5-4585-9BD2-158DAB18801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CE58AEBC-81C6-4F26-805E-BA6883DA34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5FA43FA4-6CE4-4C3C-BC5B-FBAF42759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6D049185-848E-484A-8520-F1B3188C3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</a:t>
            </a:r>
            <a:r>
              <a:rPr lang="en-US" b="1" dirty="0"/>
              <a:t>UAS </a:t>
            </a:r>
            <a:r>
              <a:rPr lang="en-US" dirty="0"/>
              <a:t>is interacting with </a:t>
            </a:r>
            <a:r>
              <a:rPr lang="en-US" b="1" dirty="0"/>
              <a:t>obstacles</a:t>
            </a:r>
            <a:r>
              <a:rPr lang="en-US" dirty="0"/>
              <a:t>:</a:t>
            </a:r>
          </a:p>
          <a:p>
            <a:pPr lvl="0"/>
            <a:r>
              <a:rPr lang="en-US" dirty="0"/>
              <a:t>- </a:t>
            </a:r>
            <a:r>
              <a:rPr lang="en-US" b="1" dirty="0"/>
              <a:t>Static</a:t>
            </a:r>
            <a:r>
              <a:rPr lang="en-US" dirty="0"/>
              <a:t> not changing position with time, like buildings,</a:t>
            </a:r>
          </a:p>
          <a:p>
            <a:pPr lvl="0"/>
            <a:r>
              <a:rPr lang="en-US" dirty="0"/>
              <a:t>- Moving which are not trying to harm us – </a:t>
            </a:r>
            <a:r>
              <a:rPr lang="en-US" b="1" dirty="0"/>
              <a:t>Intruders,</a:t>
            </a:r>
            <a:endParaRPr lang="en-US" dirty="0"/>
          </a:p>
          <a:p>
            <a:pPr lvl="0"/>
            <a:r>
              <a:rPr lang="en-US" dirty="0"/>
              <a:t>- Moving which are trying to harm us – </a:t>
            </a:r>
            <a:r>
              <a:rPr lang="en-US" b="1" dirty="0"/>
              <a:t>adversaries,</a:t>
            </a:r>
            <a:endParaRPr lang="en-US" dirty="0"/>
          </a:p>
          <a:p>
            <a:r>
              <a:rPr lang="en-US" b="1" dirty="0"/>
              <a:t>Note: </a:t>
            </a:r>
            <a:r>
              <a:rPr lang="en-US" dirty="0"/>
              <a:t> The work does not consider “adversaries”,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E9A2C9A4-850C-455A-AC15-0C030ED90AD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5" name="Header Placeholder 5">
            <a:extLst>
              <a:ext uri="{FF2B5EF4-FFF2-40B4-BE49-F238E27FC236}">
                <a16:creationId xmlns:a16="http://schemas.microsoft.com/office/drawing/2014/main" id="{DCB096AB-0C05-424F-9FB6-6B503A4791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C7C6549C-4CF3-4141-AC99-5812B42F27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420AF2AE-8138-45F8-8509-C8668624A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4664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collision point is used as a center of virtual roundabout</a:t>
            </a:r>
          </a:p>
          <a:p>
            <a:pPr lvl="0"/>
            <a:r>
              <a:rPr lang="en-US" dirty="0"/>
              <a:t>Both planes start to converge to original waypoint when the collision point is passed,</a:t>
            </a:r>
          </a:p>
          <a:p>
            <a:r>
              <a:rPr lang="en-US" dirty="0"/>
              <a:t>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E365780-BAAC-450A-9A17-EB1DE2F21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45D95DC4-CFAB-4876-A609-09B9F6C04BA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DF1B2C0-73BE-4C74-A634-F7EDDCA1C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CA430BAC-3D0A-4169-A251-600784CEC2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2B7FC5A8-0681-41A4-BA85-B79612DD02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Faster blue  airplane is overtaking slower red airplane </a:t>
            </a:r>
          </a:p>
          <a:p>
            <a:pPr lvl="0"/>
            <a:r>
              <a:rPr lang="en-US" dirty="0"/>
              <a:t>Faster blue airplane needs to take detour,</a:t>
            </a:r>
          </a:p>
          <a:p>
            <a:pPr lvl="0"/>
            <a:r>
              <a:rPr lang="en-US" dirty="0"/>
              <a:t>The standard solution is to follow divergence waypoint and start returning on convergence waypoint</a:t>
            </a:r>
          </a:p>
          <a:p>
            <a:r>
              <a:rPr lang="en-US" dirty="0"/>
              <a:t>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A2050208-859C-4CD8-958F-D4989919B1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FF68CAF6-22F0-4D6B-B56D-621F5FB43E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25A5B8BF-7799-4870-868B-4E1FF5E474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A4696FCE-D08C-446C-99C4-2CBDE875BF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020ECE4-BBA0-4317-BE4F-06B662919E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87427C7-C107-4BD9-922F-6B45621F6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3B2DFE6-8DA5-401F-98E4-737AE32D0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It’s going like this,</a:t>
            </a:r>
          </a:p>
          <a:p>
            <a:pPr lvl="0"/>
            <a:r>
              <a:rPr lang="en-US" dirty="0"/>
              <a:t>During overtake both planes should keep constant speed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E84A675-4D0F-4D9E-932C-DB8787AE610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A8F90BE-F528-4BA4-B8DC-02E0902FD7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A6DF9AC-53FB-483F-B354-4D9B7719AF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E7D57EE-CE17-41BB-99F8-6C8FC0B1C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230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Then it finishes like this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6310CF6-5C3A-4CDF-85C9-A331246465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98CF5D4-5E4A-4154-8868-CA0D6F0F4E7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F28DBA1E-339B-40E1-8E0B-361495544F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E1372BED-C75A-4537-8A9E-B55F803D90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46962A60-29A7-47BC-BEA6-B62DEC025B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Here you can see overtake maneuver implemented in our framework,</a:t>
            </a:r>
          </a:p>
          <a:p>
            <a:pPr lvl="0"/>
            <a:r>
              <a:rPr lang="en-US" dirty="0"/>
              <a:t>The blue plane is following the divergence waypoint</a:t>
            </a:r>
          </a:p>
          <a:p>
            <a:pPr lvl="0"/>
            <a:r>
              <a:rPr lang="en-US" dirty="0"/>
              <a:t>The blue plane returns on convergence waypoint when its wake turbulence does not harm magenta plane 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E52503C2-A02D-4FA7-A7CE-C38FB96969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4A7A6B8-E278-456B-9CBE-D00C5087EA2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0A174867-10D9-4609-AD8B-7545EDD0F4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3D0488B9-3290-4662-AF4E-5211FE122EF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A78A41B-6AE1-4542-83C2-9ABEA9F3E5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divergence and convergence waypoints are calculated according to vehicle classes and speed difference,</a:t>
            </a:r>
          </a:p>
          <a:p>
            <a:pPr lvl="0"/>
            <a:r>
              <a:rPr lang="en-US" dirty="0"/>
              <a:t>Here you can see how the overtake trajectory wider with increase of speed difference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speed difference changes the shape of overtake trajectory,</a:t>
            </a:r>
          </a:p>
          <a:p>
            <a:pPr lvl="0"/>
            <a:r>
              <a:rPr lang="en-US" dirty="0"/>
              <a:t>The turn angle and shape is getting more sharp</a:t>
            </a:r>
          </a:p>
          <a:p>
            <a:pPr lvl="0"/>
            <a:r>
              <a:rPr lang="en-US" dirty="0"/>
              <a:t>Blue trajectory shows overtake with  2x speed difference</a:t>
            </a:r>
          </a:p>
          <a:p>
            <a:pPr lvl="0"/>
            <a:r>
              <a:rPr lang="en-US" dirty="0"/>
              <a:t>Green trajectory shows  overtake with 3x speed difference</a:t>
            </a:r>
          </a:p>
          <a:p>
            <a:r>
              <a:rPr lang="en-US" dirty="0"/>
              <a:t>Black trajectory shows overtake with 4x speed difference.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AC2364B3-4DDC-4307-8B37-7971D707F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C0786CC7-90F0-46B5-B795-A1E2076AADC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39F1DBE-9DDA-42E1-93F1-DCC28B915B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35D52CB3-64D0-4BED-93A8-BEA9B69289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E3038B11-6AA1-44D8-A2D9-FD7E639727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multi collision can be solved in cooperative or non-cooperative manner, let’s take look on some more complex scenarios.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6429F816-4E5C-486A-AA0C-9EF0561A4D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E40883D7-C62F-485D-B1D3-5527DB0089F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0" name="Header Placeholder 5">
            <a:extLst>
              <a:ext uri="{FF2B5EF4-FFF2-40B4-BE49-F238E27FC236}">
                <a16:creationId xmlns:a16="http://schemas.microsoft.com/office/drawing/2014/main" id="{038829DD-ED8A-42F9-8CD0-FAE6A86DCD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0B0B1B3D-F415-4C73-BF87-83F86A0360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FD57DA-A108-4791-A3BC-57F6890A1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is a central UTM authority,</a:t>
            </a:r>
          </a:p>
          <a:p>
            <a:pPr lvl="0"/>
            <a:r>
              <a:rPr lang="en-US" dirty="0"/>
              <a:t>The UAS gives their “Position notification”,</a:t>
            </a:r>
          </a:p>
          <a:p>
            <a:pPr lvl="0"/>
            <a:r>
              <a:rPr lang="en-US" dirty="0"/>
              <a:t>The UAS is enforcing “Directives as a commands”,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0288F6E9-C23D-48AE-AD5E-F70C5184C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1D35352-2EAB-4965-A3CE-749269B0F80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C70B793-CA16-4739-89FF-2F8FD1E735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02214D1B-635B-4725-A190-73E80BE8E4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3F68F55-9F16-4AB8-9848-06E6FCAE0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In controlled airspace, where central authority is present, UAS are forced to cooperate,</a:t>
            </a:r>
          </a:p>
          <a:p>
            <a:pPr lvl="0"/>
            <a:r>
              <a:rPr lang="en-US" dirty="0"/>
              <a:t>The multi collision case scenario is solved with sufficiently big roundabout,</a:t>
            </a:r>
          </a:p>
          <a:p>
            <a:pPr lvl="0"/>
            <a:r>
              <a:rPr lang="en-US" dirty="0"/>
              <a:t>The capacity of virtual roundabout is depending on standard cruising speed,</a:t>
            </a:r>
          </a:p>
          <a:p>
            <a:pPr lvl="0"/>
            <a:r>
              <a:rPr lang="en-US" dirty="0"/>
              <a:t>All planes needs to use same speed while on roundabout 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algorithm to calculate roundabout and merge collision points is given by ICAO and its bounded to definition of airworthiness</a:t>
            </a:r>
          </a:p>
          <a:p>
            <a:pPr lvl="0"/>
            <a:r>
              <a:rPr lang="en-US" dirty="0"/>
              <a:t>Therefore any plane operating in controlled airspace is capable to adhere to ATM/UTM directives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DB9DFE78-0E03-4D8E-94E1-8F0FC7DF71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8790AAA-C2EF-4368-A192-9A106F31B56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C308EB3-8C40-4231-AC19-9880AB3505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6E349A9A-2134-48FF-92E8-CE3DC16A8C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BAD8F72-45FD-44FA-B8B7-41192E8E3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Now lets get to non cooperative mode,</a:t>
            </a:r>
          </a:p>
          <a:p>
            <a:pPr lvl="0"/>
            <a:r>
              <a:rPr lang="en-US" dirty="0"/>
              <a:t>Each UAS is detecting own collisions, alerting others trough ADS-B</a:t>
            </a:r>
          </a:p>
          <a:p>
            <a:pPr lvl="0"/>
            <a:r>
              <a:rPr lang="en-US" dirty="0"/>
              <a:t>Each UAS is using our approach to calculate own avoidance trajectory which gave them best possible odds of survival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AE8C04C-9362-4FF9-8876-D3C24D8D5C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A2231502-30AF-428D-A77D-71D32474BEA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EE1B65DE-026D-403C-8CEE-9C2A668E32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A328E269-8E69-4170-8AC7-7779701FCF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EA03BE32-9C4E-4F2F-8276-1ACC872B6E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281FFA66-365C-498F-81B4-B3E8B7998A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2EAB3A86-2701-49A2-B499-9812584AC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Speech: </a:t>
            </a:r>
            <a:endParaRPr lang="en-US" dirty="0"/>
          </a:p>
          <a:p>
            <a:pPr lvl="0"/>
            <a:r>
              <a:rPr lang="en-US" dirty="0"/>
              <a:t>UAS usually flies mission given as a ordered list of </a:t>
            </a:r>
          </a:p>
          <a:p>
            <a:pPr lvl="0"/>
            <a:r>
              <a:rPr lang="en-US" dirty="0"/>
              <a:t>“Waypoints”, the UAS is solving:</a:t>
            </a:r>
          </a:p>
          <a:p>
            <a:pPr lvl="0"/>
            <a:r>
              <a:rPr lang="en-US" dirty="0"/>
              <a:t>1. </a:t>
            </a:r>
            <a:r>
              <a:rPr lang="en-US" b="1" dirty="0"/>
              <a:t>Reactive Avoidance</a:t>
            </a:r>
            <a:r>
              <a:rPr lang="en-US" dirty="0"/>
              <a:t> – immediate threat,	</a:t>
            </a:r>
          </a:p>
          <a:p>
            <a:pPr lvl="0"/>
            <a:r>
              <a:rPr lang="en-US" dirty="0"/>
              <a:t>2. </a:t>
            </a:r>
            <a:r>
              <a:rPr lang="en-US" b="1" dirty="0"/>
              <a:t>Preemptive Avoidance</a:t>
            </a:r>
            <a:r>
              <a:rPr lang="en-US" dirty="0"/>
              <a:t> – long term threat,</a:t>
            </a:r>
          </a:p>
          <a:p>
            <a:pPr lvl="0"/>
            <a:r>
              <a:rPr lang="en-US" dirty="0"/>
              <a:t>The example shows implementation of both,</a:t>
            </a:r>
          </a:p>
          <a:p>
            <a:pPr lvl="0"/>
            <a:r>
              <a:rPr lang="en-US" dirty="0"/>
              <a:t>1. UAS spots an obstacle</a:t>
            </a:r>
          </a:p>
          <a:p>
            <a:pPr lvl="0"/>
            <a:r>
              <a:rPr lang="en-US" dirty="0"/>
              <a:t>2. The long term path is not feasible</a:t>
            </a:r>
          </a:p>
          <a:p>
            <a:pPr lvl="0"/>
            <a:r>
              <a:rPr lang="en-US" dirty="0"/>
              <a:t>3. Newly calculated avoidance path is taken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DE780CD-FB92-461E-AA7A-D4231185BC0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672F2B34-3A46-4E59-92C2-975DFA8A52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2DEA267-F88A-4D41-8300-3AD7B3AF7F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BA5A861-BEB9-4CB6-9413-546D340A73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3264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Each UAS is using own calculations to increase odds of survival</a:t>
            </a:r>
          </a:p>
          <a:p>
            <a:pPr lvl="0"/>
            <a:r>
              <a:rPr lang="en-US" dirty="0"/>
              <a:t>They start to react at the last moment around the collision point</a:t>
            </a:r>
          </a:p>
          <a:p>
            <a:pPr lvl="0"/>
            <a:r>
              <a:rPr lang="en-US" dirty="0"/>
              <a:t>As you can see it seems almost like collision,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ADAAD4F-109E-4A06-892A-8A0F7A1A9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15D201D-BB2C-477F-944E-BA260F5872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8731DFF-7127-44E8-AA76-DB63CD0F83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5A696B80-136C-4F3A-BB7E-E4D1C38412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D785B356-0CF9-4CF7-9698-41A173F10F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is a diagram showing mutual distance between UAS</a:t>
            </a:r>
          </a:p>
          <a:p>
            <a:pPr lvl="0"/>
            <a:r>
              <a:rPr lang="en-US" dirty="0"/>
              <a:t>The blue line represents the crash distance,</a:t>
            </a:r>
          </a:p>
          <a:p>
            <a:pPr lvl="0"/>
            <a:r>
              <a:rPr lang="en-US" dirty="0"/>
              <a:t>The red line represents safety margin</a:t>
            </a:r>
          </a:p>
          <a:p>
            <a:pPr lvl="0"/>
            <a:r>
              <a:rPr lang="en-US" dirty="0"/>
              <a:t>The safety margin was not breach in any case</a:t>
            </a:r>
          </a:p>
          <a:p>
            <a:pPr lvl="0"/>
            <a:r>
              <a:rPr lang="en-US" dirty="0"/>
              <a:t>Therefore, the operation is considered as safe,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usual safety margins are way greater, the safety margin was 4x diameter of UAS (30 cm)=&gt; 1.2m 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7783403-711F-4E47-8052-2D68287B3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E9CF3C8-98BE-46DC-98CB-A37BDDC77BC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F31F9AB-FCF3-4509-A95B-06A8F9C11A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BC4606B4-3FA4-4B1C-80DA-60CC32B936A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92E03537-1915-4182-AA19-293C7B41C4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60035C3-3CE4-473F-BCC4-169C35EAB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28AEF52-98A9-4BE7-81F2-AB9A0B7C8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For all test cases we have tracked:</a:t>
            </a:r>
          </a:p>
          <a:p>
            <a:pPr lvl="0"/>
            <a:r>
              <a:rPr lang="en-US" dirty="0"/>
              <a:t>“Safety margin breach” which is primary performance criterion,</a:t>
            </a:r>
          </a:p>
          <a:p>
            <a:pPr lvl="0"/>
            <a:r>
              <a:rPr lang="en-US" dirty="0"/>
              <a:t>All simulations have passed</a:t>
            </a:r>
          </a:p>
          <a:p>
            <a:r>
              <a:rPr lang="en-US" b="1" dirty="0"/>
              <a:t>Note: </a:t>
            </a:r>
            <a:endParaRPr lang="en-US" dirty="0"/>
          </a:p>
          <a:p>
            <a:pPr lvl="0"/>
            <a:r>
              <a:rPr lang="en-US" dirty="0"/>
              <a:t>There are secondary criterions,</a:t>
            </a:r>
          </a:p>
          <a:p>
            <a:pPr lvl="0"/>
            <a:r>
              <a:rPr lang="en-US" dirty="0"/>
              <a:t>1. Path tracking performance: - deviations from expected trajectory</a:t>
            </a:r>
          </a:p>
          <a:p>
            <a:pPr lvl="0"/>
            <a:r>
              <a:rPr lang="en-US" dirty="0"/>
              <a:t>2. Computation load performance – maneuver feasibility by computational point of the view</a:t>
            </a:r>
          </a:p>
          <a:p>
            <a:pPr lvl="0"/>
            <a:r>
              <a:rPr lang="en-US" dirty="0"/>
              <a:t>Some of simulations has not been presented 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9C0CB40A-BB62-4E32-970A-BC8A12D0428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45179782-E20E-4844-B585-03D99D7708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AF1C6B0-0243-479F-B011-04AE4ABB12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CC1B123-A2EC-4341-AF63-5044BCB95E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259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C879BFD-96B5-49B4-99C4-5947F8D41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FBF901-2822-43F7-93DF-3EB971180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same goes for the cooperative test cases,</a:t>
            </a:r>
          </a:p>
          <a:p>
            <a:pPr lvl="0"/>
            <a:r>
              <a:rPr lang="en-US" dirty="0"/>
              <a:t> All simulations have passed,</a:t>
            </a:r>
            <a:endParaRPr lang="en-US" b="1" dirty="0"/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You have seen all simulations from this test set during presentation</a:t>
            </a:r>
          </a:p>
          <a:p>
            <a:pPr lvl="0"/>
            <a:r>
              <a:rPr lang="en-US" dirty="0"/>
              <a:t>These test cases can be used for your approach evaluation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20232DE0-0CD0-491D-8998-FC4D53B803F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2ADE4A17-D22B-45A8-99C8-7C7021A3ED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6667BA9-2349-400B-BAB5-DCBBDF7560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EAAEDCC-ACF0-41DE-97B2-DC8AA71ABA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0686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A10E331-FCAF-4522-B382-F553F0B48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9158885-3CA6-412F-B8CD-24E51F589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*TBD on the go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This slide is summary of chapter 8.,</a:t>
            </a:r>
          </a:p>
          <a:p>
            <a:pPr lvl="0"/>
            <a:r>
              <a:rPr lang="en-US" dirty="0"/>
              <a:t>Its starter of a discussion, it remains on the board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A4652E5-2A9A-4F88-88A5-B15B6007644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741A2F1-84B6-4604-B9FF-F29E0B5976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BEB7865-3FE5-455B-ADC3-517E63C603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72D731F1-1632-4E38-A782-853B76C5B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7906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5A74E14-3262-4E87-86AF-2FE82EAF51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480FCED-D7E6-4414-9FB6-F3E87F1F7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AD0A1C6-7124-456B-85FF-4E5ABA37606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29FAA98D-CA24-4E87-9576-D7CD918FD9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64FB14B5-B0F2-462A-A3C1-453CB8D2C20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2A66822-7721-4F21-BF3F-0FF1FB210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62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5808982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021070"/>
            <a:ext cx="6729406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020120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66701" y="5759772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7" y="5610225"/>
            <a:ext cx="6729407" cy="372148"/>
          </a:xfrm>
          <a:prstGeom prst="rect">
            <a:avLst/>
          </a:prstGeom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81FC8E7-8FFC-4449-B984-CE135C7B5D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1801" b="31623"/>
          <a:stretch/>
        </p:blipFill>
        <p:spPr>
          <a:xfrm rot="20219817">
            <a:off x="25496" y="5512297"/>
            <a:ext cx="506638" cy="1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13" Type="http://schemas.openxmlformats.org/officeDocument/2006/relationships/image" Target="../media/image8.pn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g"/><Relationship Id="rId14" Type="http://schemas.openxmlformats.org/officeDocument/2006/relationships/image" Target="../media/image9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9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0560"/>
            <a:ext cx="9140824" cy="3125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EDAEA3D-F6E2-4DC1-A083-06B85F2C9889}"/>
              </a:ext>
            </a:extLst>
          </p:cNvPr>
          <p:cNvGrpSpPr/>
          <p:nvPr userDrawn="1"/>
        </p:nvGrpSpPr>
        <p:grpSpPr>
          <a:xfrm>
            <a:off x="41276" y="46618"/>
            <a:ext cx="9081580" cy="1686932"/>
            <a:chOff x="62420" y="3275593"/>
            <a:chExt cx="9081580" cy="168693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477050-56CB-4C18-875B-A412E882A2CA}"/>
                </a:ext>
              </a:extLst>
            </p:cNvPr>
            <p:cNvGrpSpPr/>
            <p:nvPr userDrawn="1"/>
          </p:nvGrpSpPr>
          <p:grpSpPr>
            <a:xfrm>
              <a:off x="62420" y="3275593"/>
              <a:ext cx="9081580" cy="1686932"/>
              <a:chOff x="130446" y="3092227"/>
              <a:chExt cx="7579248" cy="1377640"/>
            </a:xfrm>
          </p:grpSpPr>
          <p:pic>
            <p:nvPicPr>
              <p:cNvPr id="25" name="Picture 24"/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8969" y="3092227"/>
                <a:ext cx="1990725" cy="1377640"/>
              </a:xfrm>
              <a:prstGeom prst="rect">
                <a:avLst/>
              </a:prstGeom>
            </p:spPr>
          </p:pic>
          <p:pic>
            <p:nvPicPr>
              <p:cNvPr id="17" name="Imagem 48" descr="logo-FCUP.jpg">
                <a:extLst>
                  <a:ext uri="{FF2B5EF4-FFF2-40B4-BE49-F238E27FC236}">
                    <a16:creationId xmlns:a16="http://schemas.microsoft.com/office/drawing/2014/main" id="{4E8874C6-F50D-4167-B1E6-D8BFA21A398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0" cstate="print"/>
              <a:srcRect l="9607" t="16011" b="20240"/>
              <a:stretch/>
            </p:blipFill>
            <p:spPr>
              <a:xfrm>
                <a:off x="1761780" y="3092227"/>
                <a:ext cx="2090264" cy="872186"/>
              </a:xfrm>
              <a:prstGeom prst="rect">
                <a:avLst/>
              </a:prstGeom>
            </p:spPr>
          </p:pic>
          <p:pic>
            <p:nvPicPr>
              <p:cNvPr id="19" name="Imagem 28" descr="LogoUA3p.JPG">
                <a:extLst>
                  <a:ext uri="{FF2B5EF4-FFF2-40B4-BE49-F238E27FC236}">
                    <a16:creationId xmlns:a16="http://schemas.microsoft.com/office/drawing/2014/main" id="{1594AB8B-B20F-47F4-9A88-971733B6B54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1" cstate="print"/>
              <a:srcRect t="29206" b="17443"/>
              <a:stretch/>
            </p:blipFill>
            <p:spPr>
              <a:xfrm>
                <a:off x="3699917" y="3092227"/>
                <a:ext cx="1872208" cy="552450"/>
              </a:xfrm>
              <a:prstGeom prst="rect">
                <a:avLst/>
              </a:prstGeom>
            </p:spPr>
          </p:pic>
          <p:pic>
            <p:nvPicPr>
              <p:cNvPr id="21" name="Imagem 27" descr="LogoUM.jpg">
                <a:extLst>
                  <a:ext uri="{FF2B5EF4-FFF2-40B4-BE49-F238E27FC236}">
                    <a16:creationId xmlns:a16="http://schemas.microsoft.com/office/drawing/2014/main" id="{D8F83BB8-BAC7-411B-92EE-073FF610737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0446" y="3092227"/>
                <a:ext cx="1512168" cy="1183868"/>
              </a:xfrm>
              <a:prstGeom prst="rect">
                <a:avLst/>
              </a:prstGeom>
            </p:spPr>
          </p:pic>
        </p:grpSp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894" y="4183291"/>
              <a:ext cx="2681049" cy="775026"/>
            </a:xfrm>
            <a:prstGeom prst="rect">
              <a:avLst/>
            </a:prstGeom>
          </p:spPr>
        </p:pic>
      </p:grp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1EF5092-C9A8-4BD5-9C8C-E5EC802EC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101884" y="2819927"/>
            <a:ext cx="482405" cy="176446"/>
          </a:xfrm>
          <a:prstGeom prst="rect">
            <a:avLst/>
          </a:prstGeom>
        </p:spPr>
      </p:pic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78B38C74-712F-40DD-B8EA-CFBC610AF7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845335" y="2588137"/>
            <a:ext cx="482405" cy="176446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406E9FF0-D3DB-4E97-81D3-12E3050A2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867821" y="3184628"/>
            <a:ext cx="482405" cy="176446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3504A9A4-4EDA-4834-9275-92617491E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568609" y="2705627"/>
            <a:ext cx="482405" cy="176446"/>
          </a:xfrm>
          <a:prstGeom prst="rect">
            <a:avLst/>
          </a:prstGeom>
        </p:spPr>
      </p:pic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F188CD6B-453B-4052-880F-37631AA02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252772" y="2972944"/>
            <a:ext cx="482405" cy="172122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C60C7CF5-8762-4BA8-B6C7-37B0C5D5E8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254284" y="2972327"/>
            <a:ext cx="482405" cy="176446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DA30D14A-64D5-4D24-93C6-D4A9F414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170359" y="3248218"/>
            <a:ext cx="482405" cy="176446"/>
          </a:xfrm>
          <a:prstGeom prst="rect">
            <a:avLst/>
          </a:prstGeom>
        </p:spPr>
      </p:pic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DC1EE1A1-71E1-4EA4-9FA7-29257DB0E2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320383" y="2521667"/>
            <a:ext cx="482405" cy="176446"/>
          </a:xfrm>
          <a:prstGeom prst="rect">
            <a:avLst/>
          </a:prstGeom>
        </p:spPr>
      </p:pic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76FD1CCC-8964-40DB-9057-2624540896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577022" y="2913704"/>
            <a:ext cx="482405" cy="176446"/>
          </a:xfrm>
          <a:prstGeom prst="rect">
            <a:avLst/>
          </a:prstGeom>
        </p:spPr>
      </p:pic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D4D60599-D26F-4FBE-AFCE-C3D11B61B3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007057" y="4071532"/>
            <a:ext cx="482405" cy="176446"/>
          </a:xfrm>
          <a:prstGeom prst="rect">
            <a:avLst/>
          </a:prstGeom>
        </p:spPr>
      </p:pic>
      <p:pic>
        <p:nvPicPr>
          <p:cNvPr id="40" name="Picture 39" descr="A close up of a logo&#10;&#10;Description automatically generated">
            <a:extLst>
              <a:ext uri="{FF2B5EF4-FFF2-40B4-BE49-F238E27FC236}">
                <a16:creationId xmlns:a16="http://schemas.microsoft.com/office/drawing/2014/main" id="{ED4CFCB6-B138-41BB-ACDE-70CD344154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878315" y="2685909"/>
            <a:ext cx="482405" cy="176446"/>
          </a:xfrm>
          <a:prstGeom prst="rect">
            <a:avLst/>
          </a:prstGeom>
        </p:spPr>
      </p:pic>
      <p:pic>
        <p:nvPicPr>
          <p:cNvPr id="41" name="Picture 40" descr="A close up of a logo&#10;&#10;Description automatically generated">
            <a:extLst>
              <a:ext uri="{FF2B5EF4-FFF2-40B4-BE49-F238E27FC236}">
                <a16:creationId xmlns:a16="http://schemas.microsoft.com/office/drawing/2014/main" id="{88BF8D20-515B-4B7B-A025-C0A1FB0443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800681" y="2300669"/>
            <a:ext cx="482405" cy="176446"/>
          </a:xfrm>
          <a:prstGeom prst="rect">
            <a:avLst/>
          </a:prstGeom>
        </p:spPr>
      </p:pic>
      <p:pic>
        <p:nvPicPr>
          <p:cNvPr id="42" name="Picture 41" descr="A close up of a logo&#10;&#10;Description automatically generated">
            <a:extLst>
              <a:ext uri="{FF2B5EF4-FFF2-40B4-BE49-F238E27FC236}">
                <a16:creationId xmlns:a16="http://schemas.microsoft.com/office/drawing/2014/main" id="{9EF5006E-4A4D-4588-8DF4-DEBB43642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997735" y="2740537"/>
            <a:ext cx="482405" cy="176446"/>
          </a:xfrm>
          <a:prstGeom prst="rect">
            <a:avLst/>
          </a:prstGeom>
        </p:spPr>
      </p:pic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D548E673-0447-45D3-97E1-6255E2772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414608" y="3942051"/>
            <a:ext cx="482405" cy="17644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889D58F8-8209-4DBD-A412-7CDBA6CB9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159457" y="4223932"/>
            <a:ext cx="482405" cy="17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0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73.png"/><Relationship Id="rId4" Type="http://schemas.openxmlformats.org/officeDocument/2006/relationships/image" Target="../media/image7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07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10.png"/><Relationship Id="rId4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111.png"/><Relationship Id="rId4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eg"/><Relationship Id="rId5" Type="http://schemas.openxmlformats.org/officeDocument/2006/relationships/image" Target="../media/image120.png"/><Relationship Id="rId4" Type="http://schemas.openxmlformats.org/officeDocument/2006/relationships/image" Target="../media/image1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47888" y="6021070"/>
            <a:ext cx="6729406" cy="254000"/>
          </a:xfrm>
        </p:spPr>
        <p:txBody>
          <a:bodyPr/>
          <a:lstStyle/>
          <a:p>
            <a:r>
              <a:rPr lang="en-US" dirty="0"/>
              <a:t>Defense Presentation of Doctoral Thesis in Applied Mathematics 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6226" y="6020120"/>
            <a:ext cx="1862138" cy="249237"/>
          </a:xfrm>
        </p:spPr>
        <p:txBody>
          <a:bodyPr/>
          <a:lstStyle/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1" y="5759772"/>
            <a:ext cx="1862138" cy="249237"/>
          </a:xfrm>
        </p:spPr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147887" y="5610225"/>
            <a:ext cx="6729407" cy="372148"/>
          </a:xfrm>
        </p:spPr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81497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Problems in Detect &amp; Avoid</a:t>
            </a:r>
            <a:r>
              <a:rPr lang="en-US" sz="3600" dirty="0"/>
              <a:t>: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Explained as a story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Incremental problem 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[P2]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1B869-4164-418E-9AB2-4165CC61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A4678-F690-496A-AFF8-1D017F62DF7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Sense &amp; Avoid introduction:</a:t>
            </a:r>
          </a:p>
          <a:p>
            <a:r>
              <a:rPr lang="en-US" dirty="0"/>
              <a:t>Context of SAA</a:t>
            </a:r>
          </a:p>
          <a:p>
            <a:r>
              <a:rPr lang="en-US" dirty="0"/>
              <a:t>Actors</a:t>
            </a:r>
          </a:p>
          <a:p>
            <a:r>
              <a:rPr lang="en-US" dirty="0"/>
              <a:t>Reactive Obstacle Avoidance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Problems in Detect &amp; Avoid:</a:t>
            </a:r>
          </a:p>
          <a:p>
            <a:r>
              <a:rPr lang="en-US" dirty="0"/>
              <a:t>Explained as a story</a:t>
            </a:r>
          </a:p>
          <a:p>
            <a:r>
              <a:rPr lang="en-US" dirty="0"/>
              <a:t>Incremental problem definition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Related work:</a:t>
            </a:r>
          </a:p>
          <a:p>
            <a:r>
              <a:rPr lang="en-US" dirty="0"/>
              <a:t>Movement Automaton</a:t>
            </a:r>
          </a:p>
          <a:p>
            <a:r>
              <a:rPr lang="en-US" dirty="0"/>
              <a:t>Surveillance</a:t>
            </a:r>
          </a:p>
          <a:p>
            <a:r>
              <a:rPr lang="en-US" dirty="0"/>
              <a:t>Navigation</a:t>
            </a:r>
          </a:p>
          <a:p>
            <a:r>
              <a:rPr lang="en-US" dirty="0"/>
              <a:t>Reach set estimation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9F17B-BF94-488D-9241-F40A73EA9F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185C7F-A17A-44A0-9701-883B3D50FA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/>
              <a:t>Proposed framework:</a:t>
            </a:r>
          </a:p>
          <a:p>
            <a:r>
              <a:rPr lang="en-US"/>
              <a:t>Overview</a:t>
            </a:r>
          </a:p>
          <a:p>
            <a:r>
              <a:rPr lang="en-US"/>
              <a:t>Avoidance Run </a:t>
            </a:r>
          </a:p>
          <a:p>
            <a:r>
              <a:rPr lang="en-US"/>
              <a:t>UTM Implementation</a:t>
            </a:r>
          </a:p>
          <a:p>
            <a:r>
              <a:rPr lang="en-US"/>
              <a:t>Rule Engine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i="1" u="sng"/>
              <a:t>Simulations:</a:t>
            </a:r>
          </a:p>
          <a:p>
            <a:r>
              <a:rPr lang="en-US"/>
              <a:t>Test Plan</a:t>
            </a:r>
          </a:p>
          <a:p>
            <a:r>
              <a:rPr lang="en-US"/>
              <a:t>Obstacle avoidance</a:t>
            </a:r>
          </a:p>
          <a:p>
            <a:r>
              <a:rPr lang="en-US"/>
              <a:t>Weather avoidance</a:t>
            </a:r>
          </a:p>
          <a:p>
            <a:r>
              <a:rPr lang="en-US"/>
              <a:t>Rules of the Air</a:t>
            </a:r>
          </a:p>
          <a:p>
            <a:r>
              <a:rPr lang="en-US"/>
              <a:t>Cooperative vs. Noncooperative</a:t>
            </a:r>
          </a:p>
          <a:p>
            <a:endParaRPr lang="en-US"/>
          </a:p>
          <a:p>
            <a:pPr marL="0" indent="0">
              <a:buNone/>
            </a:pPr>
            <a:r>
              <a:rPr lang="en-US" i="1" u="sng"/>
              <a:t>Conclusion</a:t>
            </a:r>
            <a:endParaRPr lang="en-US" i="1" u="sng" dirty="0"/>
          </a:p>
        </p:txBody>
      </p:sp>
    </p:spTree>
    <p:extLst>
      <p:ext uri="{BB962C8B-B14F-4D97-AF65-F5344CB8AC3E}">
        <p14:creationId xmlns:p14="http://schemas.microsoft.com/office/powerpoint/2010/main" val="215287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Intruder: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Intruder: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specification                        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UAS is operating in space </a:t>
            </a:r>
            <a:r>
              <a:rPr lang="en-US" i="1" u="sng" dirty="0"/>
              <a:t>classified into four distinctive subsets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space classification is coming from </a:t>
            </a:r>
            <a:r>
              <a:rPr lang="en-US" i="1" u="sng" dirty="0"/>
              <a:t>data fusion procedure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7E2D92-9DEC-404B-A8C4-F1E79F090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2476" y="1741980"/>
            <a:ext cx="8899047" cy="556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7B3929-7EB3-4FD7-9F53-126780D72C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6890" y="2701137"/>
            <a:ext cx="8313904" cy="33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</a:t>
            </a:r>
            <a:r>
              <a:rPr lang="en-US"/>
              <a:t>specification                        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UAS will fly a </a:t>
            </a:r>
            <a:r>
              <a:rPr lang="en-US" b="1" i="1" u="sng" dirty="0"/>
              <a:t>Mission</a:t>
            </a:r>
            <a:r>
              <a:rPr lang="en-US" dirty="0"/>
              <a:t> given as ordered set of waypoints: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is to have </a:t>
            </a:r>
            <a:r>
              <a:rPr lang="en-US" b="1" i="1" u="sng" dirty="0"/>
              <a:t>path</a:t>
            </a:r>
            <a:r>
              <a:rPr lang="en-US" dirty="0"/>
              <a:t> satisfying: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the </a:t>
            </a:r>
            <a:r>
              <a:rPr lang="en-US" b="1" i="1" u="sng" dirty="0"/>
              <a:t>assumptions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Filtered sensor reading are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no moving obstacles (intruders)  				[Relaxed P3]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movement takes place in unrestricted airspace		[Relaxed P5]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mission consist of a set of reachable waypoints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UAS is moving with constant velocity					[Relaxed P5]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93D87-6F07-4264-B3A7-C63AFC0B535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8367" y="1633860"/>
            <a:ext cx="8394666" cy="1036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62551-B07F-4EF8-8589-29DC77AE47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7238" y="3210171"/>
            <a:ext cx="8449523" cy="6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[P1] Basic Avoidance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∀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Clasificaiton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function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consisting from Free, Occupied, Unknown sets.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Mission</a:t>
                </a:r>
                <a:r>
                  <a:rPr lang="en-US" dirty="0"/>
                  <a:t> - Assumptions 1-5 are valid.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LiDAR sensor is introduced as source of information.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 </a:t>
                </a:r>
                <a:r>
                  <a:rPr lang="en-US" dirty="0"/>
                  <a:t>- classification function implementation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Flight constraints</a:t>
                </a:r>
                <a:r>
                  <a:rPr lang="en-US" i="1" dirty="0"/>
                  <a:t> </a:t>
                </a:r>
                <a:r>
                  <a:rPr lang="en-US" dirty="0"/>
                  <a:t>- UAS dynamic only.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</a:p>
              <a:p>
                <a:r>
                  <a:rPr lang="en-US" dirty="0"/>
                  <a:t>Navigation Loop Implementation (sec. 6.6.2).</a:t>
                </a:r>
              </a:p>
              <a:p>
                <a:r>
                  <a:rPr lang="en-US" dirty="0"/>
                  <a:t>Avoidance Loop Implementation (sec. 6.6.1).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606" b="-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0040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Airspace classification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UAS Traffic Management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Reactive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[P2] Intruders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ADS-B added enabling intruder detection.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</a:t>
                </a:r>
                <a:r>
                  <a:rPr lang="en-US" dirty="0"/>
                  <a:t> - union of obstacle space and individual intruder spaces.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intruder corridors, changing over time.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  <a:endParaRPr lang="en-US" dirty="0"/>
              </a:p>
              <a:p>
                <a:r>
                  <a:rPr lang="en-US" dirty="0"/>
                  <a:t>Intruder Intersection Models (minimal operation requirements achieved): Linear Intersection Model (app. C.1), Body-volume intersection (app. C.2), Maneuverability uncertainty intersection (app. C.3).</a:t>
                </a:r>
              </a:p>
              <a:p>
                <a:r>
                  <a:rPr lang="en-US" dirty="0"/>
                  <a:t>Flight Corridors 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606" b="-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[P3] Static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data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fusion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added restricted space portion evolving over time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added </a:t>
                </a:r>
                <a:r>
                  <a:rPr lang="en-US" i="1" dirty="0"/>
                  <a:t>Obstacle Map </a:t>
                </a:r>
                <a:r>
                  <a:rPr lang="en-US" dirty="0"/>
                  <a:t>(fig. 6.13), </a:t>
                </a:r>
                <a:r>
                  <a:rPr lang="en-US" i="1" dirty="0"/>
                  <a:t>Visibility Rating Concept</a:t>
                </a:r>
                <a:r>
                  <a:rPr lang="en-US" dirty="0"/>
                  <a:t> (fig. 6.12) and </a:t>
                </a:r>
                <a:r>
                  <a:rPr lang="en-US" i="1" dirty="0"/>
                  <a:t>Static Constraints </a:t>
                </a:r>
                <a:r>
                  <a:rPr lang="en-US" dirty="0"/>
                  <a:t>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Data fusion </a:t>
                </a:r>
                <a:r>
                  <a:rPr lang="en-US" dirty="0"/>
                  <a:t>- the rating implementation of the data fusion (sec. 6.5.4).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i="1" dirty="0"/>
                  <a:t> </a:t>
                </a:r>
                <a:r>
                  <a:rPr lang="en-US" dirty="0"/>
                  <a:t>- added obstacles and terrain constraints.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added airspace restrictions and geo-fencing/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909" b="-3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[P4] Dynamic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𝑑𝑎𝑡𝑎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the weather adding </a:t>
                </a:r>
                <a:r>
                  <a:rPr lang="en-US" i="1" dirty="0"/>
                  <a:t>moving constraints  </a:t>
                </a:r>
                <a:r>
                  <a:rPr lang="en-US" dirty="0"/>
                  <a:t>(def. 20) example </a:t>
                </a:r>
                <a:r>
                  <a:rPr lang="en-US" i="1" dirty="0"/>
                  <a:t>Weather Avoidance Case</a:t>
                </a:r>
                <a:r>
                  <a:rPr lang="en-US" dirty="0"/>
                  <a:t> (app. E.1).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protection zones against severe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protection zones against mild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1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sk-SK" dirty="0"/>
              <a:t>	</a:t>
            </a:r>
            <a:r>
              <a:rPr lang="en-US" dirty="0"/>
              <a:t>[P5] Rules of the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𝐴𝑑𝑣𝑎𝑛𝑐𝑒𝑑𝑑𝑎𝑡𝑎𝑓𝑢𝑠𝑖𝑜𝑛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𝑆𝐹𝑙𝑖𝑔h𝑡𝐶𝑜𝑛𝑠𝑡𝑟𝑎𝑡𝑖𝑛𝑠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airspaces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rules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of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the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flight constraints</a:t>
                </a:r>
                <a:r>
                  <a:rPr lang="en-US" dirty="0"/>
                  <a:t> - different behavior in </a:t>
                </a:r>
                <a:r>
                  <a:rPr lang="en-US" i="1" dirty="0"/>
                  <a:t>airspace classes</a:t>
                </a:r>
                <a:r>
                  <a:rPr lang="en-US" dirty="0"/>
                  <a:t> added, </a:t>
                </a:r>
                <a:r>
                  <a:rPr lang="en-US" i="1" dirty="0"/>
                  <a:t>rules of the air</a:t>
                </a:r>
                <a:r>
                  <a:rPr lang="en-US" dirty="0"/>
                  <a:t> implementation added, introduction in </a:t>
                </a:r>
                <a:r>
                  <a:rPr lang="en-US" i="1" dirty="0"/>
                  <a:t>UTM Implementation</a:t>
                </a:r>
                <a:r>
                  <a:rPr lang="en-US" dirty="0"/>
                  <a:t> (sec. 6.7), </a:t>
                </a:r>
                <a:r>
                  <a:rPr lang="en-US" i="1" dirty="0"/>
                  <a:t>Rule Engine for UAS </a:t>
                </a:r>
                <a:r>
                  <a:rPr lang="en-US" dirty="0"/>
                  <a:t>(sec. 6.8.1) and </a:t>
                </a:r>
                <a:r>
                  <a:rPr lang="en-US" i="1" dirty="0"/>
                  <a:t>Rule Implementation </a:t>
                </a:r>
                <a:r>
                  <a:rPr lang="en-US" dirty="0"/>
                  <a:t>(sec. 6.8.2).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315041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Related work</a:t>
            </a:r>
            <a:r>
              <a:rPr lang="en-US" sz="3600" dirty="0"/>
              <a:t>:</a:t>
            </a:r>
            <a:br>
              <a:rPr lang="en-US" sz="2400" dirty="0"/>
            </a:br>
            <a:br>
              <a:rPr lang="en-US" sz="2400" dirty="0"/>
            </a:br>
            <a:r>
              <a:rPr lang="en-US" dirty="0"/>
              <a:t>Movement Automaton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Surveillance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Navigation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Reach set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41AA-F2D8-4916-89FC-0EEAF543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</a:t>
            </a:r>
            <a:br>
              <a:rPr lang="en-US" dirty="0"/>
            </a:br>
            <a:r>
              <a:rPr lang="en-US" dirty="0"/>
              <a:t>	Movement automaton (5.1)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FFAAE-642C-4D06-8514-B28BA95143F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[15] Emilio </a:t>
            </a:r>
            <a:r>
              <a:rPr lang="en-US" sz="1600" dirty="0" err="1"/>
              <a:t>Frazzoli</a:t>
            </a:r>
            <a:r>
              <a:rPr lang="en-US" sz="1600" dirty="0"/>
              <a:t>. Robust hybrid control for autonomous vehicle motion planning. PhD thesis, Massachusetts Institute of Technology, 2001.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[91] Emilio </a:t>
            </a:r>
            <a:r>
              <a:rPr lang="en-US" sz="1600" dirty="0" err="1"/>
              <a:t>Frazzoli</a:t>
            </a:r>
            <a:r>
              <a:rPr lang="en-US" sz="1600" dirty="0"/>
              <a:t>, </a:t>
            </a:r>
            <a:r>
              <a:rPr lang="en-US" sz="1600" dirty="0" err="1"/>
              <a:t>Munther</a:t>
            </a:r>
            <a:r>
              <a:rPr lang="en-US" sz="1600" dirty="0"/>
              <a:t> A </a:t>
            </a:r>
            <a:r>
              <a:rPr lang="en-US" sz="1600" dirty="0" err="1"/>
              <a:t>Dahleh</a:t>
            </a:r>
            <a:r>
              <a:rPr lang="en-US" sz="1600" dirty="0"/>
              <a:t>, and Eric </a:t>
            </a:r>
            <a:r>
              <a:rPr lang="en-US" sz="1600" dirty="0" err="1"/>
              <a:t>Feron</a:t>
            </a:r>
            <a:r>
              <a:rPr lang="en-US" sz="1600" dirty="0"/>
              <a:t>. Trajectory tracking control design for autonomous helicopters using a backstepping algorithm. In American Control Conference, 2000. Proceedings of the 2000, volume 6, pages 4102-4107. IEEE, 2000.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ECE84-A581-466E-BEC1-D827567DA9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C223E-3761-42F3-A04E-D24C1059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55" y="1314813"/>
            <a:ext cx="3072483" cy="3007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C41CD-1562-4156-8ADA-D716D3F32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07" y="1314813"/>
            <a:ext cx="3629583" cy="26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E865-697E-483C-9C15-7B0F9C91E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Surveillance (5.2)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71C46-A2F7-4EEC-96A2-C7CE5B02526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[98] Fredrik Gustafsson. Statistical sensor fusion. </a:t>
            </a:r>
            <a:r>
              <a:rPr lang="en-US" sz="1600" dirty="0" err="1"/>
              <a:t>Studentlitteratur</a:t>
            </a:r>
            <a:r>
              <a:rPr lang="en-US" sz="1600" dirty="0"/>
              <a:t>, 2010.</a:t>
            </a:r>
          </a:p>
          <a:p>
            <a:pPr marL="0" indent="0">
              <a:buNone/>
            </a:pPr>
            <a:r>
              <a:rPr lang="en-US" sz="1600" dirty="0"/>
              <a:t>[99] Subramanian Ramasamy, Roberto Sabatini, Alessandro </a:t>
            </a:r>
            <a:r>
              <a:rPr lang="en-US" sz="1600" dirty="0" err="1"/>
              <a:t>Gardi</a:t>
            </a:r>
            <a:r>
              <a:rPr lang="en-US" sz="1600" dirty="0"/>
              <a:t>, and Trevor </a:t>
            </a:r>
            <a:r>
              <a:rPr lang="en-US" sz="1600" dirty="0" err="1"/>
              <a:t>Kistan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       Next generation  fight management system for real-time trajectory based </a:t>
            </a:r>
          </a:p>
          <a:p>
            <a:pPr marL="0" indent="0">
              <a:buNone/>
            </a:pPr>
            <a:r>
              <a:rPr lang="en-US" sz="1600" dirty="0"/>
              <a:t>       operations. Applied Mechanics and Materials, 629:344-349, 2014.</a:t>
            </a:r>
          </a:p>
          <a:p>
            <a:pPr marL="0" indent="0">
              <a:buNone/>
            </a:pPr>
            <a:r>
              <a:rPr lang="en-US" sz="1600" dirty="0"/>
              <a:t>[100] </a:t>
            </a:r>
            <a:r>
              <a:rPr lang="en-US" sz="1600" dirty="0" err="1"/>
              <a:t>Yuriy</a:t>
            </a:r>
            <a:r>
              <a:rPr lang="en-US" sz="1600" dirty="0"/>
              <a:t> </a:t>
            </a:r>
            <a:r>
              <a:rPr lang="en-US" sz="1600" dirty="0" err="1"/>
              <a:t>Chynchenko</a:t>
            </a:r>
            <a:r>
              <a:rPr lang="en-US" sz="1600" dirty="0"/>
              <a:t>, Tatyana </a:t>
            </a:r>
            <a:r>
              <a:rPr lang="en-US" sz="1600" dirty="0" err="1"/>
              <a:t>Shmelova</a:t>
            </a:r>
            <a:r>
              <a:rPr lang="en-US" sz="1600" dirty="0"/>
              <a:t>, and Oksana </a:t>
            </a:r>
            <a:r>
              <a:rPr lang="en-US" sz="1600" dirty="0" err="1"/>
              <a:t>Chynchenko</a:t>
            </a:r>
            <a:r>
              <a:rPr lang="en-US" sz="1600" dirty="0"/>
              <a:t>. Remotely </a:t>
            </a:r>
          </a:p>
          <a:p>
            <a:pPr marL="0" indent="0">
              <a:buNone/>
            </a:pPr>
            <a:r>
              <a:rPr lang="en-US" sz="1600" dirty="0"/>
              <a:t>	 piloted aircraft systems operations under uncertainty conditions. Proceedings of </a:t>
            </a:r>
          </a:p>
          <a:p>
            <a:pPr marL="0" indent="0">
              <a:buNone/>
            </a:pPr>
            <a:r>
              <a:rPr lang="en-US" sz="1600" dirty="0"/>
              <a:t>	 the National Aviation University, 1(1):18-22, 2016.</a:t>
            </a:r>
          </a:p>
          <a:p>
            <a:pPr marL="0" indent="0">
              <a:buNone/>
            </a:pPr>
            <a:r>
              <a:rPr lang="en-US" sz="1600" dirty="0"/>
              <a:t>[101] T </a:t>
            </a:r>
            <a:r>
              <a:rPr lang="en-US" sz="1600" dirty="0" err="1"/>
              <a:t>Shmelova</a:t>
            </a:r>
            <a:r>
              <a:rPr lang="en-US" sz="1600" dirty="0"/>
              <a:t>, D Bondarev, and Y </a:t>
            </a:r>
            <a:r>
              <a:rPr lang="en-US" sz="1600" dirty="0" err="1"/>
              <a:t>Znakovska</a:t>
            </a:r>
            <a:r>
              <a:rPr lang="en-US" sz="1600" dirty="0"/>
              <a:t>. Modeling of the decision making by </a:t>
            </a:r>
          </a:p>
          <a:p>
            <a:pPr marL="0" indent="0">
              <a:buNone/>
            </a:pPr>
            <a:r>
              <a:rPr lang="en-US" sz="1600" dirty="0"/>
              <a:t>	 UAS operator in emergency situations. In Methods and Systems of Navigation </a:t>
            </a:r>
          </a:p>
          <a:p>
            <a:pPr marL="0" indent="0">
              <a:buNone/>
            </a:pPr>
            <a:r>
              <a:rPr lang="en-US" sz="1600" dirty="0"/>
              <a:t>	 and Motion Control (MSNMC), 2016 4th International Conference on, volume 1, </a:t>
            </a:r>
          </a:p>
          <a:p>
            <a:pPr marL="0" indent="0">
              <a:buNone/>
            </a:pPr>
            <a:r>
              <a:rPr lang="en-US" sz="1600" dirty="0"/>
              <a:t>	 pages 31-34. IEEE, 2016.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EF836-2307-442D-8E73-072C3E1A24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67C39-2649-4866-9293-9E7C74B61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294" y="474922"/>
            <a:ext cx="2512347" cy="2223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4A3CC-DA7E-4A91-B5BB-1A359C1A7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025" y="1281205"/>
            <a:ext cx="1880432" cy="1636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90E429-C590-448C-9674-579D139E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786" y="1281205"/>
            <a:ext cx="1805176" cy="158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4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9939-478F-4F1D-8081-982054BA2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Navigation (5.3)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73B66-802E-4B1A-B711-6AD7BC6B4E2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[167] Roberto Sabatini, Celia </a:t>
            </a:r>
            <a:r>
              <a:rPr lang="en-US" sz="1600" dirty="0" err="1"/>
              <a:t>Bartel</a:t>
            </a:r>
            <a:r>
              <a:rPr lang="en-US" sz="1600" dirty="0"/>
              <a:t>, Anish </a:t>
            </a:r>
            <a:r>
              <a:rPr lang="en-US" sz="1600" dirty="0" err="1"/>
              <a:t>Kaharkar</a:t>
            </a:r>
            <a:r>
              <a:rPr lang="en-US" sz="1600" dirty="0"/>
              <a:t>, </a:t>
            </a:r>
            <a:r>
              <a:rPr lang="en-US" sz="1600" dirty="0" err="1"/>
              <a:t>Tesheen</a:t>
            </a:r>
            <a:r>
              <a:rPr lang="en-US" sz="1600" dirty="0"/>
              <a:t> </a:t>
            </a:r>
            <a:r>
              <a:rPr lang="en-US" sz="1600" dirty="0" err="1"/>
              <a:t>Shaid</a:t>
            </a:r>
            <a:r>
              <a:rPr lang="en-US" sz="1600" dirty="0"/>
              <a:t>, and </a:t>
            </a:r>
          </a:p>
          <a:p>
            <a:pPr marL="0" indent="0">
              <a:buNone/>
            </a:pPr>
            <a:r>
              <a:rPr lang="en-US" sz="1600" dirty="0"/>
              <a:t>	 Subramanian Ramasamy. Navigation and guidance system architectures for </a:t>
            </a:r>
          </a:p>
          <a:p>
            <a:pPr marL="0" indent="0">
              <a:buNone/>
            </a:pPr>
            <a:r>
              <a:rPr lang="en-US" sz="1600" dirty="0"/>
              <a:t>	 small unmanned aircraft applications. International Journal of Mechanical, </a:t>
            </a:r>
          </a:p>
          <a:p>
            <a:pPr marL="0" indent="0">
              <a:buNone/>
            </a:pPr>
            <a:r>
              <a:rPr lang="en-US" sz="1600" dirty="0"/>
              <a:t>	 Industrial Science and Engineering, 8(4):733-752, 2014.</a:t>
            </a:r>
          </a:p>
          <a:p>
            <a:pPr marL="0" indent="0">
              <a:buNone/>
            </a:pPr>
            <a:r>
              <a:rPr lang="en-US" sz="1600" dirty="0"/>
              <a:t>[168] Roberto Sabatini, Alessandro </a:t>
            </a:r>
            <a:r>
              <a:rPr lang="en-US" sz="1600" dirty="0" err="1"/>
              <a:t>Gardi</a:t>
            </a:r>
            <a:r>
              <a:rPr lang="en-US" sz="1600" dirty="0"/>
              <a:t>, and M Richardson. Lidar obstacle warning </a:t>
            </a:r>
          </a:p>
          <a:p>
            <a:pPr marL="0" indent="0">
              <a:buNone/>
            </a:pPr>
            <a:r>
              <a:rPr lang="en-US" sz="1600" dirty="0"/>
              <a:t>	 and avoidance system for unmanned aircraft. International Journal of </a:t>
            </a:r>
          </a:p>
          <a:p>
            <a:pPr marL="0" indent="0">
              <a:buNone/>
            </a:pPr>
            <a:r>
              <a:rPr lang="en-US" sz="1600" dirty="0"/>
              <a:t>	 Mechanical, Aerospace, Industrial and Mechatronics Engineering, 718-729,2014.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B0F47-9ECC-4CB2-B249-E3EA1DF3BE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824B7-70A2-4D2B-BEC0-59CE331B2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7" y="1371287"/>
            <a:ext cx="4219662" cy="2278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090E9-97C3-476C-90A4-304C393BC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833" y="1371287"/>
            <a:ext cx="3188325" cy="23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0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C2FE1-8927-4C44-8AF8-C760FF02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Reach Set Estimation (5.4)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7DF0B-6BCE-44B7-8BA3-A16BC12C7F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[108] Steven M LaValle, Michael S </a:t>
            </a:r>
            <a:r>
              <a:rPr lang="en-US" sz="1600" dirty="0" err="1"/>
              <a:t>Branicky</a:t>
            </a:r>
            <a:r>
              <a:rPr lang="en-US" sz="1600" dirty="0"/>
              <a:t>, and Stephen R Lindemann. On the </a:t>
            </a:r>
          </a:p>
          <a:p>
            <a:pPr marL="0" indent="0">
              <a:buNone/>
            </a:pPr>
            <a:r>
              <a:rPr lang="en-US" sz="1600" dirty="0"/>
              <a:t>	 relationship between classical grid search and probabilistic roadmaps. The </a:t>
            </a:r>
          </a:p>
          <a:p>
            <a:pPr marL="0" indent="0">
              <a:buNone/>
            </a:pPr>
            <a:r>
              <a:rPr lang="en-US" sz="1600" dirty="0"/>
              <a:t>	 International Journal of Robotics Research, 23(7-8):673-692, 2004. </a:t>
            </a:r>
          </a:p>
          <a:p>
            <a:pPr marL="0" indent="0">
              <a:buNone/>
            </a:pPr>
            <a:r>
              <a:rPr lang="en-US" sz="1600" dirty="0"/>
              <a:t>[109] Ira M </a:t>
            </a:r>
            <a:r>
              <a:rPr lang="en-US" sz="1600" dirty="0" err="1"/>
              <a:t>Gessel</a:t>
            </a:r>
            <a:r>
              <a:rPr lang="en-US" sz="1600" dirty="0"/>
              <a:t>. A probabilistic method for lattice path enumeration. Journal of </a:t>
            </a:r>
          </a:p>
          <a:p>
            <a:pPr marL="0" indent="0">
              <a:buNone/>
            </a:pPr>
            <a:r>
              <a:rPr lang="en-US" sz="1600" dirty="0"/>
              <a:t>	 statistical planning and inference, 14(1):49-58, 1986.</a:t>
            </a:r>
          </a:p>
          <a:p>
            <a:pPr marL="0" indent="0">
              <a:buNone/>
            </a:pPr>
            <a:r>
              <a:rPr lang="en-US" sz="1600" dirty="0"/>
              <a:t>[110] </a:t>
            </a:r>
            <a:r>
              <a:rPr lang="en-US" sz="1600" dirty="0" err="1"/>
              <a:t>Floriana</a:t>
            </a:r>
            <a:r>
              <a:rPr lang="en-US" sz="1600" dirty="0"/>
              <a:t> Esposito, Donato </a:t>
            </a:r>
            <a:r>
              <a:rPr lang="en-US" sz="1600" dirty="0" err="1"/>
              <a:t>Malerba</a:t>
            </a:r>
            <a:r>
              <a:rPr lang="en-US" sz="1600" dirty="0"/>
              <a:t>, Giovanni Semeraro, and J Kay. A </a:t>
            </a:r>
          </a:p>
          <a:p>
            <a:pPr marL="0" indent="0">
              <a:buNone/>
            </a:pPr>
            <a:r>
              <a:rPr lang="en-US" sz="1600" dirty="0"/>
              <a:t>	 comparative analysis of methods for pruning decision trees. IEEE transactions </a:t>
            </a:r>
          </a:p>
          <a:p>
            <a:pPr marL="0" indent="0">
              <a:buNone/>
            </a:pPr>
            <a:r>
              <a:rPr lang="en-US" sz="1600" dirty="0"/>
              <a:t>	 on pattern analysis and machine intelligence, 19(5):476{491, 1997.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1B32E-F3DD-4B8B-8AF3-9758821AED6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45C80-7C86-498A-9202-3DFE4BC11A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87" t="2939" r="2201" b="19244"/>
          <a:stretch/>
        </p:blipFill>
        <p:spPr>
          <a:xfrm>
            <a:off x="514579" y="1350629"/>
            <a:ext cx="3973532" cy="2125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3D214C-8692-4B97-AD3F-B8A5CF9421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93" t="2939" r="2201" b="18554"/>
          <a:stretch/>
        </p:blipFill>
        <p:spPr>
          <a:xfrm>
            <a:off x="4597164" y="1350707"/>
            <a:ext cx="3919773" cy="21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065803"/>
            <a:ext cx="9143999" cy="498475"/>
          </a:xfrm>
        </p:spPr>
        <p:txBody>
          <a:bodyPr/>
          <a:lstStyle/>
          <a:p>
            <a:r>
              <a:rPr lang="en-US" sz="4000" dirty="0">
                <a:latin typeface="Arial monospaced for SAP" panose="020B0609020202030204" pitchFamily="49" charset="0"/>
              </a:rPr>
              <a:t>Proposed Framework: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Overview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Avoidance Run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UTM Implementation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Rule Engine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6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classification (2.2)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7" name="Picture 2" descr="http://www.ivao.cz/downloads/LKCT_Flyin/rozdeleni_vzd_prostoru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1193483"/>
            <a:ext cx="7832468" cy="561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2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framework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Ratings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model:</a:t>
            </a:r>
            <a:br>
              <a:rPr lang="en-US" dirty="0"/>
            </a:br>
            <a:r>
              <a:rPr lang="en-US" dirty="0"/>
              <a:t>	3D unicycle (6.2.2)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UAS model</a:t>
                </a:r>
                <a:r>
                  <a:rPr lang="en-US" dirty="0"/>
                  <a:t> is defined like follows: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The </a:t>
                </a:r>
                <a:r>
                  <a:rPr lang="en-US" b="1" dirty="0"/>
                  <a:t>state</a:t>
                </a:r>
                <a:r>
                  <a:rPr lang="en-US" dirty="0"/>
                  <a:t> is </a:t>
                </a:r>
                <a:r>
                  <a:rPr lang="en-US" i="1" u="sng" dirty="0"/>
                  <a:t>position</a:t>
                </a:r>
                <a:r>
                  <a:rPr lang="en-US" dirty="0"/>
                  <a:t> in GCF (x,y,z) and orientation in GCF (roll, pitch yaw).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input</a:t>
                </a:r>
                <a:r>
                  <a:rPr lang="en-US" dirty="0"/>
                  <a:t> is </a:t>
                </a:r>
                <a:r>
                  <a:rPr lang="en-US" i="1" u="sng" dirty="0"/>
                  <a:t>linear velocity</a:t>
                </a:r>
                <a:r>
                  <a:rPr lang="en-US" i="1" dirty="0"/>
                  <a:t> </a:t>
                </a:r>
                <a:r>
                  <a:rPr lang="en-US" dirty="0"/>
                  <a:t>(v) and </a:t>
                </a:r>
                <a:r>
                  <a:rPr lang="en-US" i="1" u="sng" dirty="0"/>
                  <a:t>angular speed </a:t>
                </a:r>
                <a:r>
                  <a:rPr lang="en-US" dirty="0"/>
                  <a:t>in LCF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𝑝𝑖𝑡𝑐h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𝑦𝑎𝑤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4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B2ED7-4D7F-4CF2-AC3E-58B64C09D5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83428" y="1498706"/>
            <a:ext cx="7177143" cy="325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Movement set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movement set</a:t>
            </a:r>
            <a:r>
              <a:rPr lang="en-US" dirty="0"/>
              <a:t> have been implemented containing movements lasting 1s: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movement execution</a:t>
            </a:r>
            <a:r>
              <a:rPr lang="en-US" dirty="0"/>
              <a:t>, with </a:t>
            </a:r>
            <a:r>
              <a:rPr lang="en-US" i="1" u="sng" dirty="0"/>
              <a:t>initial state</a:t>
            </a:r>
            <a:r>
              <a:rPr lang="en-US" dirty="0"/>
              <a:t> represented as a red plane, looks like follow: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197" y="3057228"/>
            <a:ext cx="3548543" cy="3459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90880-D061-4319-86B2-89A2FA2064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3207" y="1745927"/>
            <a:ext cx="8184381" cy="7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Trajectory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buffer</a:t>
            </a:r>
            <a:r>
              <a:rPr lang="en-US" dirty="0"/>
              <a:t> is an </a:t>
            </a:r>
            <a:r>
              <a:rPr lang="en-US" i="1" u="sng" dirty="0"/>
              <a:t>ordered list of movements</a:t>
            </a:r>
            <a:r>
              <a:rPr lang="en-US" dirty="0"/>
              <a:t> to be executed by UAS: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trajectory</a:t>
            </a:r>
            <a:r>
              <a:rPr lang="en-US" dirty="0"/>
              <a:t> for some </a:t>
            </a:r>
            <a:r>
              <a:rPr lang="en-US" i="1" u="sng" dirty="0"/>
              <a:t>initial state(0)</a:t>
            </a:r>
            <a:r>
              <a:rPr lang="en-US" dirty="0"/>
              <a:t> and </a:t>
            </a:r>
            <a:r>
              <a:rPr lang="en-US" i="1" u="sng" dirty="0"/>
              <a:t>buffer</a:t>
            </a:r>
            <a:r>
              <a:rPr lang="en-US" dirty="0"/>
              <a:t> is given as: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ACFFC-5CC6-478D-B961-94C7A56E77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5224" y="1682348"/>
            <a:ext cx="8540952" cy="758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AF070D-947B-435E-9685-96DB5C0AC4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451" y="3323152"/>
            <a:ext cx="8304762" cy="30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Space segmentation – Avoidance Grid (6.3)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intermediate operational space is segmented into </a:t>
            </a:r>
            <a:r>
              <a:rPr lang="en-US" b="1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</a:t>
            </a:r>
            <a:r>
              <a:rPr lang="en-US" b="1" i="1" u="sng" dirty="0"/>
              <a:t>cell space portion</a:t>
            </a:r>
            <a:r>
              <a:rPr lang="en-US" dirty="0"/>
              <a:t> is bounded by: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Refer to (def. 11,12)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D3D516-004B-4E58-A3F5-B41CBB0612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99048" y="1566988"/>
            <a:ext cx="8345904" cy="1971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DFBAA8-D03B-4A1B-90FF-6435EBAD5AE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0557" y="4122445"/>
            <a:ext cx="8850285" cy="21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The RSA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segmented discrete operational space represented as </a:t>
            </a:r>
            <a:r>
              <a:rPr lang="en-US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reach set approximation</a:t>
            </a:r>
            <a:r>
              <a:rPr lang="en-US" dirty="0"/>
              <a:t> is a </a:t>
            </a:r>
            <a:r>
              <a:rPr lang="en-US" i="1" u="sng" dirty="0"/>
              <a:t>set of trajectories</a:t>
            </a:r>
            <a:r>
              <a:rPr lang="en-US" dirty="0"/>
              <a:t> with common origin: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789" y="1536792"/>
            <a:ext cx="3404085" cy="3162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1A0E1-B46D-4FF8-8F8A-A838392851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8096" y="5160762"/>
            <a:ext cx="8825904" cy="13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Trajectory properties (6.4.2)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C2282-144C-4B56-BE49-B44B2D7AE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32" t="17143" r="36317" b="19343"/>
          <a:stretch/>
        </p:blipFill>
        <p:spPr>
          <a:xfrm>
            <a:off x="530352" y="1341704"/>
            <a:ext cx="4041648" cy="4342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CB580-DF67-4801-81B7-8D9CE797822B}"/>
              </a:ext>
            </a:extLst>
          </p:cNvPr>
          <p:cNvSpPr txBox="1"/>
          <p:nvPr/>
        </p:nvSpPr>
        <p:spPr>
          <a:xfrm>
            <a:off x="530352" y="5800276"/>
            <a:ext cx="3820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Coverage – the trajectory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6 trajectories 3 unique footprints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4DA08-25D3-41E1-B237-3B57E03B2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1" t="17772" r="36790" b="20811"/>
          <a:stretch/>
        </p:blipFill>
        <p:spPr>
          <a:xfrm>
            <a:off x="4572000" y="1341703"/>
            <a:ext cx="4041648" cy="4244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00E974-56BC-43E4-AB72-EF912235C09C}"/>
              </a:ext>
            </a:extLst>
          </p:cNvPr>
          <p:cNvSpPr txBox="1"/>
          <p:nvPr/>
        </p:nvSpPr>
        <p:spPr>
          <a:xfrm>
            <a:off x="4572000" y="5753191"/>
            <a:ext cx="4266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Turn ratio – count of turning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Try to minimize turning in reach set !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restrictions (2.3)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40077" y="1428374"/>
            <a:ext cx="7588146" cy="4346608"/>
            <a:chOff x="514350" y="2036730"/>
            <a:chExt cx="7588146" cy="43466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50" y="2036730"/>
              <a:ext cx="7588146" cy="4346608"/>
            </a:xfrm>
            <a:prstGeom prst="rect">
              <a:avLst/>
            </a:prstGeom>
          </p:spPr>
        </p:pic>
        <p:sp>
          <p:nvSpPr>
            <p:cNvPr id="7" name="Right Arrow 5"/>
            <p:cNvSpPr/>
            <p:nvPr/>
          </p:nvSpPr>
          <p:spPr>
            <a:xfrm rot="1896633">
              <a:off x="728132" y="2413000"/>
              <a:ext cx="1286933" cy="484632"/>
            </a:xfrm>
            <a:prstGeom prst="rightArrow">
              <a:avLst/>
            </a:prstGeom>
            <a:solidFill>
              <a:srgbClr val="7F7F7F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Airport</a:t>
              </a:r>
            </a:p>
          </p:txBody>
        </p:sp>
        <p:sp>
          <p:nvSpPr>
            <p:cNvPr id="8" name="Right Arrow 6"/>
            <p:cNvSpPr/>
            <p:nvPr/>
          </p:nvSpPr>
          <p:spPr>
            <a:xfrm rot="18457983">
              <a:off x="-22784" y="4118488"/>
              <a:ext cx="1667695" cy="484632"/>
            </a:xfrm>
            <a:prstGeom prst="rightArrow">
              <a:avLst/>
            </a:prstGeom>
            <a:solidFill>
              <a:srgbClr val="7030A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zone</a:t>
              </a:r>
            </a:p>
          </p:txBody>
        </p:sp>
        <p:sp>
          <p:nvSpPr>
            <p:cNvPr id="9" name="Right Arrow 7"/>
            <p:cNvSpPr/>
            <p:nvPr/>
          </p:nvSpPr>
          <p:spPr>
            <a:xfrm rot="21181533">
              <a:off x="594215" y="5779317"/>
              <a:ext cx="1974100" cy="484632"/>
            </a:xfrm>
            <a:prstGeom prst="rightArrow">
              <a:avLst/>
            </a:prstGeom>
            <a:solidFill>
              <a:schemeClr val="accent2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Temporary area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3294" y="6199725"/>
            <a:ext cx="50257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*Example of air traffic constraints is taken from Czech national air traffic control portal (http://aisview.rlp.cz/)</a:t>
            </a:r>
          </a:p>
        </p:txBody>
      </p:sp>
    </p:spTree>
    <p:extLst>
      <p:ext uri="{BB962C8B-B14F-4D97-AF65-F5344CB8AC3E}">
        <p14:creationId xmlns:p14="http://schemas.microsoft.com/office/powerpoint/2010/main" val="10669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AB4F-3BDF-4DE5-A237-5BE2B9E7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Property based approximations (6.4.3)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852A4-3207-4659-963E-B6F76E34C5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8640" y="1193483"/>
            <a:ext cx="8046720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Get the </a:t>
            </a:r>
          </a:p>
          <a:p>
            <a:pPr marL="0" indent="0">
              <a:buNone/>
            </a:pPr>
            <a:r>
              <a:rPr lang="en-US" sz="2800" dirty="0"/>
              <a:t>	minimal </a:t>
            </a:r>
          </a:p>
          <a:p>
            <a:pPr marL="0" indent="0">
              <a:buNone/>
            </a:pPr>
            <a:r>
              <a:rPr lang="en-US" sz="2800" b="1" i="1" dirty="0"/>
              <a:t>			</a:t>
            </a:r>
            <a:r>
              <a:rPr lang="en-US" sz="2800" b="1" i="1" u="sng" dirty="0"/>
              <a:t>discrete trajectory set</a:t>
            </a:r>
            <a:r>
              <a:rPr lang="en-US" sz="2800" dirty="0"/>
              <a:t> (RSA)</a:t>
            </a:r>
          </a:p>
          <a:p>
            <a:pPr marL="0" indent="0">
              <a:buNone/>
            </a:pPr>
            <a:r>
              <a:rPr lang="en-US" sz="2800" dirty="0"/>
              <a:t>				covering </a:t>
            </a:r>
          </a:p>
          <a:p>
            <a:pPr marL="0" indent="0">
              <a:buNone/>
            </a:pPr>
            <a:r>
              <a:rPr lang="en-US" sz="2800" b="1" i="1" dirty="0"/>
              <a:t>					</a:t>
            </a:r>
            <a:r>
              <a:rPr lang="en-US" sz="2800" b="1" i="1" u="sng" dirty="0"/>
              <a:t>all possible maneuvers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EB116-10E6-4B17-A772-4A370F8C2C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9F625-CB31-4606-8759-B770ECAB2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60" t="17062" r="36542" b="18877"/>
          <a:stretch/>
        </p:blipFill>
        <p:spPr>
          <a:xfrm>
            <a:off x="530352" y="3623418"/>
            <a:ext cx="2341548" cy="2563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D2C8F-137C-4D09-BA62-3517DC5CD8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70" t="17275" r="36221" b="20586"/>
          <a:stretch/>
        </p:blipFill>
        <p:spPr>
          <a:xfrm>
            <a:off x="6178609" y="3597780"/>
            <a:ext cx="2416751" cy="248682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AB0491-339F-4708-ACA7-F5D3DF8EFF8C}"/>
              </a:ext>
            </a:extLst>
          </p:cNvPr>
          <p:cNvSpPr/>
          <p:nvPr/>
        </p:nvSpPr>
        <p:spPr>
          <a:xfrm>
            <a:off x="3264492" y="4139416"/>
            <a:ext cx="3461047" cy="1283910"/>
          </a:xfrm>
          <a:prstGeom prst="rightArrow">
            <a:avLst/>
          </a:prstGeom>
          <a:solidFill>
            <a:srgbClr val="EB2819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Reach set Approximation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Calculation Process (6.4.3)</a:t>
            </a:r>
          </a:p>
        </p:txBody>
      </p:sp>
    </p:spTree>
    <p:extLst>
      <p:ext uri="{BB962C8B-B14F-4D97-AF65-F5344CB8AC3E}">
        <p14:creationId xmlns:p14="http://schemas.microsoft.com/office/powerpoint/2010/main" val="3336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 1/2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Coverage-maximizing RSA (6.4.4)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coverage rate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intruder/obstacle avoidance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Turn-minimizing RSA 	(6.4.5)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smoothness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46B281-DFB6-434B-BD59-2AD82C0B60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0" t="16145" r="18941" b="16366"/>
          <a:stretch/>
        </p:blipFill>
        <p:spPr>
          <a:xfrm>
            <a:off x="1112478" y="1204448"/>
            <a:ext cx="2766843" cy="2259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26A45-A12D-40BF-BACA-452150A9A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01" t="13654" r="18711" b="15564"/>
          <a:stretch/>
        </p:blipFill>
        <p:spPr>
          <a:xfrm>
            <a:off x="1171200" y="3864189"/>
            <a:ext cx="2649398" cy="219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	 2/2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Combined RSA (6.4.7)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TM + CM RSA combination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avoidance/navigation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 in case of </a:t>
            </a:r>
            <a:r>
              <a:rPr lang="en-US" dirty="0"/>
              <a:t>	</a:t>
            </a:r>
            <a:r>
              <a:rPr lang="en-US" i="1" u="sng" dirty="0"/>
              <a:t>Emergency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ACAS-like RSA (6.4.6)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ACAS behavior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Navigation/UTM Resolutions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BC4FA-A961-4A99-BCD3-662AFC15FC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04" t="14286" r="18283" b="15292"/>
          <a:stretch/>
        </p:blipFill>
        <p:spPr>
          <a:xfrm>
            <a:off x="1112478" y="1263952"/>
            <a:ext cx="2766843" cy="2130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1BABDF-65FF-4059-9A14-52B1B1D25A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79" t="9252" r="20508" b="14744"/>
          <a:stretch/>
        </p:blipFill>
        <p:spPr>
          <a:xfrm>
            <a:off x="1193595" y="3802427"/>
            <a:ext cx="2604607" cy="24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922789" y="948981"/>
            <a:ext cx="5593557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27" name="Obrázo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" y="1031096"/>
            <a:ext cx="5319032" cy="3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Maps – created from classified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8" name="Obrázok 3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7" y="1193800"/>
            <a:ext cx="3617367" cy="2270125"/>
          </a:xfrm>
          <a:prstGeom prst="rect">
            <a:avLst/>
          </a:prstGeom>
        </p:spPr>
      </p:pic>
      <p:pic>
        <p:nvPicPr>
          <p:cNvPr id="9" name="Obrázok 5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0" y="1193800"/>
            <a:ext cx="3518054" cy="2270125"/>
          </a:xfrm>
          <a:prstGeom prst="rect">
            <a:avLst/>
          </a:prstGeom>
        </p:spPr>
      </p:pic>
      <p:pic>
        <p:nvPicPr>
          <p:cNvPr id="10" name="Obrázok 9"/>
          <p:cNvPicPr>
            <a:picLocks noGrp="1" noChangeAspect="1"/>
          </p:cNvPicPr>
          <p:nvPr>
            <p:ph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" y="3784600"/>
            <a:ext cx="3642364" cy="2270125"/>
          </a:xfrm>
          <a:prstGeom prst="rect">
            <a:avLst/>
          </a:prstGeom>
        </p:spPr>
      </p:pic>
      <p:pic>
        <p:nvPicPr>
          <p:cNvPr id="11" name="Obrázok 13"/>
          <p:cNvPicPr>
            <a:picLocks noGrp="1" noChangeAspect="1"/>
          </p:cNvPicPr>
          <p:nvPr>
            <p:ph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3784600"/>
            <a:ext cx="3900096" cy="2270125"/>
          </a:xfrm>
          <a:prstGeom prst="rect">
            <a:avLst/>
          </a:prstGeom>
        </p:spPr>
      </p:pic>
      <p:sp>
        <p:nvSpPr>
          <p:cNvPr id="12" name="Rounded Rectangle 12"/>
          <p:cNvSpPr/>
          <p:nvPr/>
        </p:nvSpPr>
        <p:spPr>
          <a:xfrm>
            <a:off x="354183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</a:p>
        </p:txBody>
      </p:sp>
      <p:sp>
        <p:nvSpPr>
          <p:cNvPr id="14" name="Rounded Rectangle 12"/>
          <p:cNvSpPr/>
          <p:nvPr/>
        </p:nvSpPr>
        <p:spPr>
          <a:xfrm>
            <a:off x="7078772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</a:t>
            </a:r>
          </a:p>
        </p:txBody>
      </p:sp>
      <p:sp>
        <p:nvSpPr>
          <p:cNvPr id="15" name="Rounded Rectangle 12"/>
          <p:cNvSpPr/>
          <p:nvPr/>
        </p:nvSpPr>
        <p:spPr>
          <a:xfrm>
            <a:off x="7078772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354183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Terrain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79461" y="6186879"/>
            <a:ext cx="7758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[*] Maria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Cerna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Usage of maps obtained by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navigation.  Master thesis, Institute of Automotive Mechatronics,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Electrical Engineering and Information Technology, Slovak University of Technology,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Ilkovicova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3, Bratislava. Slovak Republic,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1643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31" name="Rectangular Callout 30"/>
          <p:cNvSpPr/>
          <p:nvPr/>
        </p:nvSpPr>
        <p:spPr>
          <a:xfrm>
            <a:off x="70912" y="3496519"/>
            <a:ext cx="3158849" cy="2778735"/>
          </a:xfrm>
          <a:prstGeom prst="wedgeRectCallout">
            <a:avLst>
              <a:gd name="adj1" fmla="val 84640"/>
              <a:gd name="adj2" fmla="val -62918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43302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 flipH="1">
            <a:off x="4542829" y="1821718"/>
            <a:ext cx="6484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146319" cy="2778735"/>
          </a:xfrm>
          <a:prstGeom prst="wedgeRectCallout">
            <a:avLst>
              <a:gd name="adj1" fmla="val 87651"/>
              <a:gd name="adj2" fmla="val 53911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3" name="Rectangular Callout 32"/>
          <p:cNvSpPr/>
          <p:nvPr/>
        </p:nvSpPr>
        <p:spPr>
          <a:xfrm>
            <a:off x="5914239" y="154904"/>
            <a:ext cx="3055703" cy="2778735"/>
          </a:xfrm>
          <a:prstGeom prst="wedgeRectCallout">
            <a:avLst>
              <a:gd name="adj1" fmla="val -92907"/>
              <a:gd name="adj2" fmla="val 5364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7" name="Rectangular Callout 34"/>
          <p:cNvSpPr/>
          <p:nvPr/>
        </p:nvSpPr>
        <p:spPr>
          <a:xfrm>
            <a:off x="5801753" y="3491627"/>
            <a:ext cx="3168188" cy="2778735"/>
          </a:xfrm>
          <a:prstGeom prst="wedgeRectCallout">
            <a:avLst>
              <a:gd name="adj1" fmla="val -87819"/>
              <a:gd name="adj2" fmla="val -66329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191" t="9838" r="38903" b="13596"/>
          <a:stretch/>
        </p:blipFill>
        <p:spPr>
          <a:xfrm>
            <a:off x="266170" y="222568"/>
            <a:ext cx="2862719" cy="2625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3191" t="9838" r="38903" b="13596"/>
          <a:stretch/>
        </p:blipFill>
        <p:spPr>
          <a:xfrm>
            <a:off x="6006133" y="249627"/>
            <a:ext cx="2833216" cy="2598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13070" t="9838" r="38244" b="13596"/>
          <a:stretch/>
        </p:blipFill>
        <p:spPr>
          <a:xfrm>
            <a:off x="5981906" y="3607830"/>
            <a:ext cx="2862202" cy="25830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3070" t="9838" r="37815" b="13596"/>
          <a:stretch/>
        </p:blipFill>
        <p:spPr>
          <a:xfrm>
            <a:off x="164514" y="3580856"/>
            <a:ext cx="2917578" cy="26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1/7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3166" t="9820" r="11583" b="13290"/>
          <a:stretch/>
        </p:blipFill>
        <p:spPr>
          <a:xfrm>
            <a:off x="530352" y="1193483"/>
            <a:ext cx="7680960" cy="45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UAS Traffic Management (UTM) (2.5)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193484"/>
            <a:ext cx="2459924" cy="4846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711" y="1193484"/>
            <a:ext cx="2479978" cy="484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993" y="1193482"/>
            <a:ext cx="2466067" cy="48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2/7 Threat (obstacle)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576" t="10215" r="11761" b="13274"/>
          <a:stretch/>
        </p:blipFill>
        <p:spPr>
          <a:xfrm>
            <a:off x="532340" y="1193482"/>
            <a:ext cx="7678972" cy="44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3/7 Unknown state of the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071" t="9805" r="11987" b="13265"/>
          <a:stretch/>
        </p:blipFill>
        <p:spPr>
          <a:xfrm>
            <a:off x="532340" y="1193483"/>
            <a:ext cx="7678972" cy="45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4/7 Reach set approx.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308" t="10016" r="11869" b="13474"/>
          <a:stretch/>
        </p:blipFill>
        <p:spPr>
          <a:xfrm>
            <a:off x="530352" y="1193482"/>
            <a:ext cx="7680960" cy="45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6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6/7 Reachable/Unreachable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206" t="10006" r="11852" b="13274"/>
          <a:stretch/>
        </p:blipFill>
        <p:spPr>
          <a:xfrm>
            <a:off x="530352" y="1193482"/>
            <a:ext cx="7680960" cy="45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7/7 Trajectory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206" t="10006" r="11611" b="13484"/>
          <a:stretch/>
        </p:blipFill>
        <p:spPr>
          <a:xfrm>
            <a:off x="532340" y="1193482"/>
            <a:ext cx="8046720" cy="46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control run (6.5.2)</a:t>
            </a:r>
            <a:br>
              <a:rPr lang="en-US" dirty="0"/>
            </a:br>
            <a:r>
              <a:rPr lang="en-US" dirty="0"/>
              <a:t>	Multiple avoidance run joined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311" t="10226" r="12108" b="13683"/>
          <a:stretch/>
        </p:blipFill>
        <p:spPr>
          <a:xfrm>
            <a:off x="530352" y="1193483"/>
            <a:ext cx="7680960" cy="44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1348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9791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Test plan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 (7.1)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903688" y="856420"/>
            <a:ext cx="6934287" cy="55647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Goal in controlled airspace: </a:t>
            </a:r>
            <a:br>
              <a:rPr lang="en-US" dirty="0"/>
            </a:br>
            <a:r>
              <a:rPr lang="en-US" dirty="0"/>
              <a:t>			Remain well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98" y="1671655"/>
            <a:ext cx="6787604" cy="48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(7.3.3)</a:t>
            </a:r>
            <a:br>
              <a:rPr lang="en-US" dirty="0"/>
            </a:br>
            <a:r>
              <a:rPr lang="en-US" dirty="0"/>
              <a:t>	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(7.3.4):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5113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 Simulations: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(7.4.1):</a:t>
            </a:r>
            <a:br>
              <a:rPr lang="en-US" dirty="0"/>
            </a:br>
            <a:r>
              <a:rPr lang="en-US" dirty="0"/>
              <a:t>	Rule-based converging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D481-D438-4BC0-9F00-D2FAB1ED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Actors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463B3-3C3C-4A37-9A17-EED5F498A2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2" descr="Image result for quadcopter icon free">
            <a:extLst>
              <a:ext uri="{FF2B5EF4-FFF2-40B4-BE49-F238E27FC236}">
                <a16:creationId xmlns:a16="http://schemas.microsoft.com/office/drawing/2014/main" id="{AF6EC7A7-805C-4ED9-9E92-325D7991F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758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E9DE6E-1A0D-4DC0-A599-23DE64AC0A83}"/>
              </a:ext>
            </a:extLst>
          </p:cNvPr>
          <p:cNvSpPr/>
          <p:nvPr/>
        </p:nvSpPr>
        <p:spPr>
          <a:xfrm>
            <a:off x="-1479177" y="2566476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7" name="Picture 4" descr="Image result for coast icon">
            <a:extLst>
              <a:ext uri="{FF2B5EF4-FFF2-40B4-BE49-F238E27FC236}">
                <a16:creationId xmlns:a16="http://schemas.microsoft.com/office/drawing/2014/main" id="{2864BD36-5988-47CB-A658-67CB7B010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376A53-A121-4ACB-8532-54193040BB12}"/>
              </a:ext>
            </a:extLst>
          </p:cNvPr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</a:t>
            </a:r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</a:t>
            </a:r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obstacle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F38E10-83D0-446A-B440-01F9A4F368ED}"/>
              </a:ext>
            </a:extLst>
          </p:cNvPr>
          <p:cNvGrpSpPr/>
          <p:nvPr/>
        </p:nvGrpSpPr>
        <p:grpSpPr>
          <a:xfrm>
            <a:off x="4379095" y="717195"/>
            <a:ext cx="4863354" cy="2589050"/>
            <a:chOff x="3871071" y="568844"/>
            <a:chExt cx="4863354" cy="2589050"/>
          </a:xfrm>
        </p:grpSpPr>
        <p:pic>
          <p:nvPicPr>
            <p:cNvPr id="9" name="Picture 12" descr="Image result for bird icon">
              <a:extLst>
                <a:ext uri="{FF2B5EF4-FFF2-40B4-BE49-F238E27FC236}">
                  <a16:creationId xmlns:a16="http://schemas.microsoft.com/office/drawing/2014/main" id="{BD580138-4233-4A89-996B-7F24CFF2E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9966" y="568844"/>
              <a:ext cx="2589050" cy="2589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3DEC5A-3ED9-47DE-AB69-CDFF1460318A}"/>
                </a:ext>
              </a:extLst>
            </p:cNvPr>
            <p:cNvSpPr/>
            <p:nvPr/>
          </p:nvSpPr>
          <p:spPr>
            <a:xfrm>
              <a:off x="3871071" y="2469194"/>
              <a:ext cx="48633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tx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Adversary</a:t>
              </a:r>
              <a:endParaRPr lang="en-US" sz="28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pic>
        <p:nvPicPr>
          <p:cNvPr id="11" name="Picture 16" descr="Image result for plane icon">
            <a:extLst>
              <a:ext uri="{FF2B5EF4-FFF2-40B4-BE49-F238E27FC236}">
                <a16:creationId xmlns:a16="http://schemas.microsoft.com/office/drawing/2014/main" id="{B671405B-A3D0-42F6-849E-55CEB75CA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63" y="3202320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BA41A0-EF31-479F-98B8-552FCDBFBCD0}"/>
              </a:ext>
            </a:extLst>
          </p:cNvPr>
          <p:cNvSpPr/>
          <p:nvPr/>
        </p:nvSpPr>
        <p:spPr>
          <a:xfrm>
            <a:off x="-10874" y="5137420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289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(7.4.2):</a:t>
            </a:r>
            <a:br>
              <a:rPr lang="en-US" dirty="0"/>
            </a:br>
            <a:r>
              <a:rPr lang="en-US" dirty="0"/>
              <a:t>	</a:t>
            </a:r>
            <a:r>
              <a:rPr lang="sk-SK" dirty="0"/>
              <a:t>Rul</a:t>
            </a:r>
            <a:r>
              <a:rPr lang="en-US" dirty="0"/>
              <a:t>e-based head-on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67763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(7.4.4):</a:t>
            </a:r>
            <a:br>
              <a:rPr lang="en-US" dirty="0"/>
            </a:br>
            <a:r>
              <a:rPr lang="en-US" dirty="0"/>
              <a:t>	 Rule-based overtake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(7.4.3): </a:t>
            </a:r>
            <a:br>
              <a:rPr lang="en-US" dirty="0"/>
            </a:br>
            <a:r>
              <a:rPr lang="en-US" dirty="0"/>
              <a:t>	Rule-based mixed head-on with converging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ft Arrow 8">
            <a:extLst>
              <a:ext uri="{FF2B5EF4-FFF2-40B4-BE49-F238E27FC236}">
                <a16:creationId xmlns:a16="http://schemas.microsoft.com/office/drawing/2014/main" id="{D147CFA8-A8A3-4C14-B981-7EAA6F6B2EA5}"/>
              </a:ext>
            </a:extLst>
          </p:cNvPr>
          <p:cNvSpPr/>
          <p:nvPr/>
        </p:nvSpPr>
        <p:spPr>
          <a:xfrm rot="10800000">
            <a:off x="4936141" y="1949502"/>
            <a:ext cx="2281954" cy="426170"/>
          </a:xfrm>
          <a:prstGeom prst="left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D3CB3-9864-40D0-B6AE-BD8593BB8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 SAA:</a:t>
            </a:r>
            <a:br>
              <a:rPr lang="en-US" dirty="0"/>
            </a:br>
            <a:r>
              <a:rPr lang="en-US" dirty="0"/>
              <a:t>	Reactive Sense &amp; Avoid</a:t>
            </a:r>
            <a:br>
              <a:rPr lang="en-US" sz="3600" dirty="0"/>
            </a:br>
            <a:endParaRPr lang="en-US" dirty="0"/>
          </a:p>
        </p:txBody>
      </p:sp>
      <p:pic>
        <p:nvPicPr>
          <p:cNvPr id="7" name="Picture 2" descr="Image result for quadcopter icon free">
            <a:extLst>
              <a:ext uri="{FF2B5EF4-FFF2-40B4-BE49-F238E27FC236}">
                <a16:creationId xmlns:a16="http://schemas.microsoft.com/office/drawing/2014/main" id="{104D2ED6-F4DE-4535-9C60-4813DEBF8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5914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18">
                <a:extLst>
                  <a:ext uri="{FF2B5EF4-FFF2-40B4-BE49-F238E27FC236}">
                    <a16:creationId xmlns:a16="http://schemas.microsoft.com/office/drawing/2014/main" id="{B8E7AFCB-8DB7-4959-B26E-AC60AC3E30F9}"/>
                  </a:ext>
                </a:extLst>
              </p:cNvPr>
              <p:cNvSpPr/>
              <p:nvPr/>
            </p:nvSpPr>
            <p:spPr>
              <a:xfrm>
                <a:off x="7218095" y="17226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Rounded Rectangle 18">
                <a:extLst>
                  <a:ext uri="{FF2B5EF4-FFF2-40B4-BE49-F238E27FC236}">
                    <a16:creationId xmlns:a16="http://schemas.microsoft.com/office/drawing/2014/main" id="{B8E7AFCB-8DB7-4959-B26E-AC60AC3E3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722603"/>
                <a:ext cx="1755972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19">
                <a:extLst>
                  <a:ext uri="{FF2B5EF4-FFF2-40B4-BE49-F238E27FC236}">
                    <a16:creationId xmlns:a16="http://schemas.microsoft.com/office/drawing/2014/main" id="{D76986B8-0643-4498-A2B7-B6E7C9EB5F7B}"/>
                  </a:ext>
                </a:extLst>
              </p:cNvPr>
              <p:cNvSpPr/>
              <p:nvPr/>
            </p:nvSpPr>
            <p:spPr>
              <a:xfrm>
                <a:off x="7160102" y="53141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ounded Rectangle 19">
                <a:extLst>
                  <a:ext uri="{FF2B5EF4-FFF2-40B4-BE49-F238E27FC236}">
                    <a16:creationId xmlns:a16="http://schemas.microsoft.com/office/drawing/2014/main" id="{D76986B8-0643-4498-A2B7-B6E7C9EB5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5314118"/>
                <a:ext cx="1755972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2B6CB181-5AD6-4C0E-8146-72A1E9F4FEA0}"/>
                  </a:ext>
                </a:extLst>
              </p:cNvPr>
              <p:cNvSpPr/>
              <p:nvPr/>
            </p:nvSpPr>
            <p:spPr>
              <a:xfrm>
                <a:off x="514578" y="53141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2B6CB181-5AD6-4C0E-8146-72A1E9F4F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5314118"/>
                <a:ext cx="1755972" cy="9144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6">
            <a:extLst>
              <a:ext uri="{FF2B5EF4-FFF2-40B4-BE49-F238E27FC236}">
                <a16:creationId xmlns:a16="http://schemas.microsoft.com/office/drawing/2014/main" id="{F60CC83A-A03B-465D-965D-8C8D5C4FD0B5}"/>
              </a:ext>
            </a:extLst>
          </p:cNvPr>
          <p:cNvSpPr/>
          <p:nvPr/>
        </p:nvSpPr>
        <p:spPr>
          <a:xfrm>
            <a:off x="7930194" y="2671400"/>
            <a:ext cx="339865" cy="2642718"/>
          </a:xfrm>
          <a:prstGeom prst="down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Left Arrow 8">
            <a:extLst>
              <a:ext uri="{FF2B5EF4-FFF2-40B4-BE49-F238E27FC236}">
                <a16:creationId xmlns:a16="http://schemas.microsoft.com/office/drawing/2014/main" id="{EB719023-1007-445D-AB7D-1E3F44794152}"/>
              </a:ext>
            </a:extLst>
          </p:cNvPr>
          <p:cNvSpPr/>
          <p:nvPr/>
        </p:nvSpPr>
        <p:spPr>
          <a:xfrm>
            <a:off x="2371724" y="5558233"/>
            <a:ext cx="4676775" cy="426170"/>
          </a:xfrm>
          <a:prstGeom prst="left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3" name="Pie 10">
            <a:extLst>
              <a:ext uri="{FF2B5EF4-FFF2-40B4-BE49-F238E27FC236}">
                <a16:creationId xmlns:a16="http://schemas.microsoft.com/office/drawing/2014/main" id="{A7DA85AC-931B-4793-85EE-C7117C831D74}"/>
              </a:ext>
            </a:extLst>
          </p:cNvPr>
          <p:cNvSpPr/>
          <p:nvPr/>
        </p:nvSpPr>
        <p:spPr>
          <a:xfrm>
            <a:off x="-1157836" y="12735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5" name="Curved Up Arrow 15">
            <a:extLst>
              <a:ext uri="{FF2B5EF4-FFF2-40B4-BE49-F238E27FC236}">
                <a16:creationId xmlns:a16="http://schemas.microsoft.com/office/drawing/2014/main" id="{0802F6AB-3C8A-469B-A189-DEA17CDB1423}"/>
              </a:ext>
            </a:extLst>
          </p:cNvPr>
          <p:cNvSpPr/>
          <p:nvPr/>
        </p:nvSpPr>
        <p:spPr>
          <a:xfrm>
            <a:off x="1108609" y="2637003"/>
            <a:ext cx="6929479" cy="1285250"/>
          </a:xfrm>
          <a:prstGeom prst="curved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&gt;Calculated Avoidance</a:t>
            </a:r>
            <a:r>
              <a:rPr kumimoji="0" lang="en-US" sz="1800" b="1" i="1" u="sng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Path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</a:p>
        </p:txBody>
      </p:sp>
      <p:sp>
        <p:nvSpPr>
          <p:cNvPr id="16" name="Rounded Rectangular Callout 22">
            <a:extLst>
              <a:ext uri="{FF2B5EF4-FFF2-40B4-BE49-F238E27FC236}">
                <a16:creationId xmlns:a16="http://schemas.microsoft.com/office/drawing/2014/main" id="{3958F5D5-519C-46B8-B899-5BBBD3F1C25F}"/>
              </a:ext>
            </a:extLst>
          </p:cNvPr>
          <p:cNvSpPr/>
          <p:nvPr/>
        </p:nvSpPr>
        <p:spPr>
          <a:xfrm>
            <a:off x="619530" y="41316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0" name="Left Arrow 8">
            <a:extLst>
              <a:ext uri="{FF2B5EF4-FFF2-40B4-BE49-F238E27FC236}">
                <a16:creationId xmlns:a16="http://schemas.microsoft.com/office/drawing/2014/main" id="{02C42791-A9FA-43D6-A5E1-AB00B50FE1FA}"/>
              </a:ext>
            </a:extLst>
          </p:cNvPr>
          <p:cNvSpPr/>
          <p:nvPr/>
        </p:nvSpPr>
        <p:spPr>
          <a:xfrm rot="10800000">
            <a:off x="4955191" y="1978077"/>
            <a:ext cx="2204911" cy="426170"/>
          </a:xfrm>
          <a:prstGeom prst="leftArrow">
            <a:avLst/>
          </a:prstGeom>
          <a:solidFill>
            <a:schemeClr val="tx2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7-Point Star 11">
            <a:extLst>
              <a:ext uri="{FF2B5EF4-FFF2-40B4-BE49-F238E27FC236}">
                <a16:creationId xmlns:a16="http://schemas.microsoft.com/office/drawing/2014/main" id="{A39A05A8-233C-469F-ADA1-054B74DAD78D}"/>
              </a:ext>
            </a:extLst>
          </p:cNvPr>
          <p:cNvSpPr/>
          <p:nvPr/>
        </p:nvSpPr>
        <p:spPr>
          <a:xfrm>
            <a:off x="4084822" y="1489963"/>
            <a:ext cx="1982548" cy="1181437"/>
          </a:xfrm>
          <a:prstGeom prst="star7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BE5C1A12-91C9-4B1D-8617-CA3D62D0A4E7}"/>
              </a:ext>
            </a:extLst>
          </p:cNvPr>
          <p:cNvSpPr/>
          <p:nvPr/>
        </p:nvSpPr>
        <p:spPr>
          <a:xfrm>
            <a:off x="6050567" y="1857618"/>
            <a:ext cx="797402" cy="663007"/>
          </a:xfrm>
          <a:prstGeom prst="mathMultiply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50DAB216-E4CA-4794-A597-3E63A1EDDB81}"/>
              </a:ext>
            </a:extLst>
          </p:cNvPr>
          <p:cNvSpPr/>
          <p:nvPr/>
        </p:nvSpPr>
        <p:spPr>
          <a:xfrm>
            <a:off x="4406113" y="1527366"/>
            <a:ext cx="2539243" cy="952187"/>
          </a:xfrm>
          <a:prstGeom prst="wedgeRoundRectCallout">
            <a:avLst>
              <a:gd name="adj1" fmla="val 51462"/>
              <a:gd name="adj2" fmla="val 129663"/>
              <a:gd name="adj3" fmla="val 16667"/>
            </a:avLst>
          </a:prstGeom>
          <a:solidFill>
            <a:srgbClr val="00B050"/>
          </a:solidFill>
          <a:ln>
            <a:solidFill>
              <a:srgbClr val="008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Follow avoidance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path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BD14D3-2885-428A-A837-FB4C80A8C637}"/>
              </a:ext>
            </a:extLst>
          </p:cNvPr>
          <p:cNvSpPr/>
          <p:nvPr/>
        </p:nvSpPr>
        <p:spPr>
          <a:xfrm>
            <a:off x="373536" y="32319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1887E2EB-79DE-4EE5-A035-A7E0C96648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4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 animBg="1"/>
      <p:bldP spid="16" grpId="0" animBg="1"/>
      <p:bldP spid="16" grpId="1" animBg="1"/>
      <p:bldP spid="20" grpId="0" animBg="1"/>
      <p:bldP spid="20" grpId="1" animBg="1"/>
      <p:bldP spid="14" grpId="0" animBg="1"/>
      <p:bldP spid="14" grpId="1" animBg="1"/>
      <p:bldP spid="21" grpId="0" animBg="1"/>
      <p:bldP spid="21" grpId="1" animBg="1"/>
      <p:bldP spid="23" grpId="0" animBg="1"/>
      <p:bldP spid="1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(7.3.7): </a:t>
            </a:r>
            <a:br>
              <a:rPr lang="en-US" dirty="0"/>
            </a:br>
            <a:r>
              <a:rPr lang="en-US" dirty="0"/>
              <a:t>	Emergency mixed head-on with converging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non-cooperative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193483"/>
            <a:ext cx="8048708" cy="53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193483"/>
            <a:ext cx="8048708" cy="42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B96B-F03C-4682-874C-80372816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984C-6C09-43A3-9B94-3414880A11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Contributions:</a:t>
            </a:r>
          </a:p>
          <a:p>
            <a:r>
              <a:rPr lang="en-US" dirty="0"/>
              <a:t>Reach Set Approximation methods</a:t>
            </a:r>
          </a:p>
          <a:p>
            <a:r>
              <a:rPr lang="en-US" dirty="0"/>
              <a:t>Scalable navigation algorithm</a:t>
            </a:r>
          </a:p>
          <a:p>
            <a:r>
              <a:rPr lang="en-US" dirty="0"/>
              <a:t>Portable D&amp;A solution</a:t>
            </a:r>
          </a:p>
          <a:p>
            <a:endParaRPr lang="en-US" dirty="0"/>
          </a:p>
          <a:p>
            <a:r>
              <a:rPr lang="en-US" dirty="0"/>
              <a:t>UTM services for phase II. &amp; III.</a:t>
            </a:r>
          </a:p>
          <a:p>
            <a:r>
              <a:rPr lang="en-US" dirty="0"/>
              <a:t>Set of test scenarios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3A3ED-33C6-4186-8C29-1F13D7F2A8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C38E4B-4920-461A-864C-9C297752467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Reach Set Approximation:</a:t>
            </a:r>
          </a:p>
          <a:p>
            <a:r>
              <a:rPr lang="en-US" dirty="0"/>
              <a:t>Reach set approximated as </a:t>
            </a:r>
            <a:br>
              <a:rPr lang="en-US" dirty="0"/>
            </a:br>
            <a:r>
              <a:rPr lang="en-US" i="1" u="sng" dirty="0"/>
              <a:t>a set of discrete trajectories</a:t>
            </a:r>
          </a:p>
          <a:p>
            <a:r>
              <a:rPr lang="en-US" dirty="0"/>
              <a:t>Relationship between trajectories and operational space - </a:t>
            </a:r>
            <a:r>
              <a:rPr lang="en-US" i="1" u="sng" dirty="0"/>
              <a:t>coverage</a:t>
            </a:r>
          </a:p>
          <a:p>
            <a:r>
              <a:rPr lang="en-US" dirty="0"/>
              <a:t>Minimal reach set representation</a:t>
            </a:r>
          </a:p>
          <a:p>
            <a:r>
              <a:rPr lang="en-US" dirty="0"/>
              <a:t>Behavior encoded in Reach set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D75739-EB5A-4F1E-A3CD-92DD4569462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Approach avoidance capabilities:</a:t>
            </a:r>
          </a:p>
          <a:p>
            <a:r>
              <a:rPr lang="en-US" dirty="0"/>
              <a:t>Static obstacles a</a:t>
            </a:r>
          </a:p>
          <a:p>
            <a:r>
              <a:rPr lang="en-US" dirty="0"/>
              <a:t>(Non-)cooperative intruders</a:t>
            </a:r>
          </a:p>
          <a:p>
            <a:r>
              <a:rPr lang="en-US" dirty="0"/>
              <a:t>Geo-fenced areas</a:t>
            </a:r>
          </a:p>
          <a:p>
            <a:r>
              <a:rPr lang="en-US" dirty="0"/>
              <a:t>Weather threats</a:t>
            </a:r>
          </a:p>
          <a:p>
            <a:endParaRPr lang="en-US" dirty="0"/>
          </a:p>
          <a:p>
            <a:r>
              <a:rPr lang="en-US" dirty="0"/>
              <a:t>UTM Resolutions (Rule engine)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DA19D-8D31-4199-9261-0D05BFD34BB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Approach reusability/portability:</a:t>
            </a:r>
          </a:p>
          <a:p>
            <a:r>
              <a:rPr lang="en-US" dirty="0"/>
              <a:t>Abstract data fusion procedure</a:t>
            </a:r>
          </a:p>
          <a:p>
            <a:r>
              <a:rPr lang="en-US" dirty="0"/>
              <a:t>Control interface as discrete command chain (movements)</a:t>
            </a:r>
          </a:p>
          <a:p>
            <a:endParaRPr lang="en-US" dirty="0"/>
          </a:p>
          <a:p>
            <a:r>
              <a:rPr lang="en-US" dirty="0"/>
              <a:t>Events &amp; decision making</a:t>
            </a:r>
          </a:p>
          <a:p>
            <a:r>
              <a:rPr lang="en-US"/>
              <a:t>UTM services 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4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0.3"/>
  <p:tag name="ORIGINALWIDTH" val="3532.05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0}&#10; \begin{equation}\label{eq:simple3dStatevector}&#10;  state = \left [ x,y,z, roll, pitch, yaw \right]^T&#10; \end{equation}&#10; &#10; \setcounter{chapter}{6}&#10; \setcounter{equation}{1}&#10; \begin{equation}\label{eq:simple3dInputVector}&#10;  input = \left [ v, \omega_{roll}, \omega_{pitch},\omega_{yaw}\right ]^T&#10; \end{equation}&#10; &#10; \setcounter{chapter}{6}&#10; \setcounter{equation}{3}&#10; \begin{equation}\label{eq:UASNonlinearModelSimple}&#10;  \begin{aligned}&#10;   \frac{\text{d} x}{\text{d} time} &amp;= v\cos(pitch)\cos(yaw);\\&#10;   \frac{\text{d} y}{\text{d} time} &amp;= v\cos(pitch)\sin(yaw);\\&#10;   \frac{\text{d} z}{\text{d} time} &amp;= -v\sin(pitch);\\&#10;  \end{aligned}\\\quad\quad&#10;  \begin{aligned}&#10;   \frac{\text{d} roll}{\text{d} time} &amp;= \omega_{roll};\\&#10;   \frac{\text{d} pitch}{\text{d} time} &amp;= \omega_{pitch};\\&#10;   \frac{\text{d} yaw}{\text{d} time} &amp;= \omega_{yaw};\\&#10;  \end{aligned}&#10; \end{equation}&#10;&#10;&#10;&#10;\end{document}"/>
  <p:tag name="IGUANATEXSIZE" val="20"/>
  <p:tag name="IGUANATEXCURSOR" val="43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027.74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0}&#10; \begin{equation}\label{eq:OurMovementSet}&#10;        Movement Set= \left\{&#10;        \begin{gathered}&#10;            Straight, Left,Right, Up, Down,\\&#10;            Down Left, Down Right,  Up Left,   Up Right&#10;        \end{gathered}&#10;        \right\}&#10;    \end{equation}&#10;&#10;&#10;&#10;\end{document}"/>
  <p:tag name="IGUANATEXSIZE" val="20"/>
  <p:tag name="IGUANATEXCURSOR" val="37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203.225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1}&#10; \begin{equation}\label{eq:ourBuffer}&#10;  Buffer = \left\{&#10;     movement(j):&#10;     \begin{aligned}&#10;      &amp;movement(j)\in Movement Set (eq. 6.11),\\&#10;      &amp; j \in 1\dots n, n \in N^+&#10;     \end{aligned}&#10;    \right\}&#10; \end{equation}&#10;&#10;&#10;&#10;\end{document}"/>
  <p:tag name="IGUANATEXSIZE" val="20"/>
  <p:tag name="IGUANATEXCURSOR" val="37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2.812"/>
  <p:tag name="ORIGINALWIDTH" val="4086.98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2} &#10; \begin{equation}\label{eq:ourTrajectoryEvolution}&#10;  \begin{aligned}&#10;  T&amp;rajectory(state(0),Buffer)=\\&#10;   &amp;\left\{&#10;   \begin{aligned}&#10;    state(0) &amp;= state(0),\\&#10;    state(1) &amp;= apply Movement\left(state(0), movement(1)\right),  \\&#10;    state(2) &amp;= apply Movement\left(state(1), movement(2)\right),  \\&#10;     \vdots  &amp;= \vdots\\&#10;    state(n-1) &amp;= apply Movement\left(state(n-2), movement(n-1)\right),  \\&#10;    state(n)   &amp;= apply Movement\left(state(n-1), movement(n)\right)  \\&#10;   \end{aligned}&#10;   \right\}&#10;  \end{aligned}&#10; \end{equation}&#10;&#10;&#10;&#10;\end{document}"/>
  <p:tag name="IGUANATEXSIZE" val="20"/>
  <p:tag name="IGUANATEXCURSOR" val="40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0.3787"/>
  <p:tag name="ORIGINALWIDTH" val="4107.23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9}&#10; \begin{equation}\label{eq:avoidanceGridCellSpace}&#10;    Avoidance Grid = \left\{&#10;         cell_{i,j,k}:&#10;         \begin{aligned}&#10;          &amp; i \in 1 \dots layer Count\\&#10;          &amp; j \in 1 \dots horizontal Count\\&#10;          &amp; k \in 1 \dots vertical Count&#10;         \end{aligned} &#10;                     \right\}&#10; \end{equation}&#10; &#10; \setcounter{chapter}{6}&#10; \setcounter{equation}{20}&#10; \begin{equation}&#10;  \forall cell_{i,j,k}, cell_{m,n,o}:&#10;  \begin{aligned}&#10;      &amp;cell_{i,j,k}\cap cell_{m,n,o} = \varnothing,&#10;      i \neq o \lor j \neq n \lor k \neq o&#10;  \end{aligned}&#10; \end{equation}&#10;&#10;&#10;&#10;\end{document}"/>
  <p:tag name="IGUANATEXSIZE" val="20"/>
  <p:tag name="IGUANATEXCURSOR" val="40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.618"/>
  <p:tag name="ORIGINALWIDTH" val="4355.45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4}&#10; \begin{multline}\label{eq:boundedSpaceCell}&#10;        cell.space Portion = \dots\\&#10;            \left \{&#10;                \begin{aligned}&#10;                point&amp; \in \R^3 \text{ where}:\\&#10;                    &amp;\left(\begin{aligned}&#10;                        cell.distance_{start} &amp;&lt;&amp; point.distance &amp;\le&amp; cell.distance_{end},\\&#10;                        cell.horizontal^\circ_{start} &amp;&lt;&amp; point.horizontal^\circ &amp;\le&amp;  cell.horizontal^\circ_{end},\\&#10;                        cell.vertical^\circ_{start} &amp;&lt;&amp; point.vertical^\circ &amp;\le&amp; cell.vertical^\circ_{end}\\&#10;                    \end{aligned}\right)&#10;                \end{aligned}&#10;            \right\}&#10;    \end{multline}&#10;&#10;&#10;&#10;\end{document}"/>
  <p:tag name="IGUANATEXSIZE" val="20"/>
  <p:tag name="IGUANATEXCURSOR" val="4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9.1675"/>
  <p:tag name="ORIGINALWIDTH" val="4343.457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22}&#10; \begin{equation}\label{eq:ReachSetDefinitionDiscrete}&#10;             ReachSet(\tau,time_0,state_0)=\left\{Trajectory(state_0,buffer):&#10;             \begin{gathered}&#10;                \text{duration}(buffer)\\ \le\\ (time_0-\tau)&#10;             \end{gathered}\right\}&#10;        \end{equation}&#10;   &#10;&#10;&#10;&#10;\end{document}"/>
  <p:tag name="IGUANATEXSIZE" val="20"/>
  <p:tag name="IGUANATEXCURSOR" val="37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4379.453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9}&#10;\begin{equation}\label{eq:spaceCassificationFunction}&#10;        SpaceClassification: y \in \emph{Space} \mapsto s \in \{Free, Restricted, Occupied, Uncertain \}&#10;    \end{equation}&#10;&#10;&#10;&#10;\end{document}"/>
  <p:tag name="IGUANATEXSIZE" val="20"/>
  <p:tag name="IGUANATEXCURSOR" val="3635"/>
  <p:tag name="TRANSPARENCY" val="True"/>
  <p:tag name="FILENAME" val=""/>
  <p:tag name="LATEXENGINEID" val="0"/>
  <p:tag name="TEMPFOLDER" val="D:\Latex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3.045"/>
  <p:tag name="ORIGINALWIDTH" val="4091.489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18}&#10; \begin{equation}\label{eq:DataFusionFunction}&#10;        DataFusion:&#10;        \left[&#10;        \begin{aligned}&#10;            &amp;InformationSource_1 \times\\&#10;            &amp;InformationSource_2 \times\\&#10;            &amp;\times\dots\times\\&#10;            &amp;InformationSource_l \times\\&#10;            &amp;SensorFusion(\dots)\times\\&#10;            &amp;Weather(\dots)\\&#10;            &amp;position\times\\&#10;            &amp;\textit{fixed time }t_{fix}\times\\&#10;            &amp;dataFusionParameters&#10;        \end{aligned}&#10;        \right]&#10;        \to &#10;        \begin{cases}&#10;            Free(t_{fix})\\&#10;            Occupied(t_{fix})\\&#10;            Restricted(t_{fix})\\&#10;            Uncertain(t_{fix})&#10;        \end{cases}&#10;    \end{equation}&#10;&#10;&#10;&#10;\end{document}"/>
  <p:tag name="IGUANATEXSIZE" val="20"/>
  <p:tag name="IGUANATEXCURSOR" val="40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9.9362"/>
  <p:tag name="ORIGINALWIDTH" val="4131.23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5}&#10; \begin{equation}\label{eq:missionAbstractSet}&#10;        Mission = \left\{&#10;        \begin{aligned}&#10;            &amp;waypoint_1, waypoint_2, \dots,waypoint_m:\\&#10;            &amp;\forall_{i=1\dots m} waypoint_i \in  Space&#10;        \end{aligned}&#10;        \right\}, \quad m\in\N^{+},m\ge2&#10;    \end{equation}&#10;&#10;&#10;&#10;\end{document}"/>
  <p:tag name="IGUANATEXSIZE" val="20"/>
  <p:tag name="IGUANATEXCURSOR" val="37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0.4612"/>
  <p:tag name="ORIGINALWIDTH" val="4158.2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20}&#10; \begin{multline}\label{eq:safetyMarginAbstract}&#10;        \forall t\in [missionStart,missionEnd]:\\distance(x(t),Occupied(t),t) \ge safetyMargin&#10;    \end{multline}&#10;&#10;&#10;&#10;\end{document}"/>
  <p:tag name="IGUANATEXSIZE" val="20"/>
  <p:tag name="IGUANATEXCURSOR" val="36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
</file>

<file path=customXml/itemProps1.xml><?xml version="1.0" encoding="utf-8"?>
<ds:datastoreItem xmlns:ds="http://schemas.openxmlformats.org/officeDocument/2006/customXml" ds:itemID="{D0C9905A-CBD0-4539-91F7-7758145DCB1F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purl.org/dc/dcmitype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4994</TotalTime>
  <Words>8284</Words>
  <Application>Microsoft Office PowerPoint</Application>
  <PresentationFormat>On-screen Show (4:3)</PresentationFormat>
  <Paragraphs>1855</Paragraphs>
  <Slides>95</Slides>
  <Notes>95</Notes>
  <HiddenSlides>0</HiddenSlides>
  <MMClips>7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9" baseType="lpstr">
      <vt:lpstr>Arial</vt:lpstr>
      <vt:lpstr>Arial monospaced for SAP</vt:lpstr>
      <vt:lpstr>Cambria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Times New Roman</vt:lpstr>
      <vt:lpstr>Wingdings</vt:lpstr>
      <vt:lpstr>2_HON_Honeywell PPT Template V44 potx</vt:lpstr>
      <vt:lpstr>Honeywell Theme</vt:lpstr>
      <vt:lpstr>think-cell Slide</vt:lpstr>
      <vt:lpstr>PowerPoint Presentation</vt:lpstr>
      <vt:lpstr>Overview</vt:lpstr>
      <vt:lpstr>Sense &amp; Avoid Introduction:  Airspace classification  UAS Traffic Management  Terminology  Reactive Avoidance</vt:lpstr>
      <vt:lpstr>Context of SAA:  Airspace classification (2.2)  </vt:lpstr>
      <vt:lpstr>Context of SAA:  Airspace restrictions (2.3)</vt:lpstr>
      <vt:lpstr>Context of SAA:  UAS Traffic Management (UTM) (2.5)</vt:lpstr>
      <vt:lpstr>Context of SAA:  Goal in controlled airspace:     Remain well clear</vt:lpstr>
      <vt:lpstr>Context of SAA:  Actors introduction</vt:lpstr>
      <vt:lpstr>Context of  SAA:  Reactive Sense &amp; Avoid </vt:lpstr>
      <vt:lpstr>Problems in Detect &amp; Avoid:   Explained as a story  Incremental problem definition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Formal problem specification                         1/2</vt:lpstr>
      <vt:lpstr>Formal problem specification                         2/2</vt:lpstr>
      <vt:lpstr>Incremental problem definition:  [P1] Basic Avoidance</vt:lpstr>
      <vt:lpstr>Incremental problem definition:  [P2] Intruders Introduction</vt:lpstr>
      <vt:lpstr>Incremental problem definition:  [P3] Static restrictions</vt:lpstr>
      <vt:lpstr>Incremental problem definition:  [P4] Dynamic restrictions</vt:lpstr>
      <vt:lpstr>Incremental problem definition:  [P5] Rules of the air</vt:lpstr>
      <vt:lpstr>Related work:  Movement Automaton  Surveillance  Navigation  Reach set estimation</vt:lpstr>
      <vt:lpstr>Related work:   Movement automaton (5.1)</vt:lpstr>
      <vt:lpstr>Related work:  Surveillance (5.2)</vt:lpstr>
      <vt:lpstr>Related work:  Navigation (5.3)</vt:lpstr>
      <vt:lpstr>Related work:  Reach Set Estimation (5.4)</vt:lpstr>
      <vt:lpstr>Proposed Framework:  Overview  Avoidance Run  UTM Implementation  Rule Engine</vt:lpstr>
      <vt:lpstr>Proposed framework Overview</vt:lpstr>
      <vt:lpstr>UAS model</vt:lpstr>
      <vt:lpstr>UAS model:  3D unicycle (6.2.2)</vt:lpstr>
      <vt:lpstr>Movement Automaton </vt:lpstr>
      <vt:lpstr>Movement Automaton:  Movement set (6.2.3)</vt:lpstr>
      <vt:lpstr>Movement Automaton:  Trajectory (6.2.3)</vt:lpstr>
      <vt:lpstr>Reach set approximation</vt:lpstr>
      <vt:lpstr>Reach set approximation  Space segmentation – Avoidance Grid (6.3)</vt:lpstr>
      <vt:lpstr>Reach set approximation  The RSA definition</vt:lpstr>
      <vt:lpstr>Reach set approximation:  Trajectory properties (6.4.2)</vt:lpstr>
      <vt:lpstr>Reach set Approximation  Property based approximations (6.4.3)</vt:lpstr>
      <vt:lpstr>Reach set approximation:  Developed Reach set Approximations 1/2</vt:lpstr>
      <vt:lpstr>Reach set approximation:  Developed Reach set Approximations  2/2</vt:lpstr>
      <vt:lpstr>Mission plan</vt:lpstr>
      <vt:lpstr>ADS-B</vt:lpstr>
      <vt:lpstr>LiDAR</vt:lpstr>
      <vt:lpstr>Offline Maps – created from classified data</vt:lpstr>
      <vt:lpstr>Obstacle Map</vt:lpstr>
      <vt:lpstr>Avoidance Grid</vt:lpstr>
      <vt:lpstr>Avoidance run (6.5.1)  Step 1/7 Initialization</vt:lpstr>
      <vt:lpstr>Avoidance run (6.5.1)  Step 2/7 Threat (obstacle) assessment</vt:lpstr>
      <vt:lpstr>Avoidance run (6.5.1)  Step 3/7 Unknown state of the cells</vt:lpstr>
      <vt:lpstr>Avoidance run (6.5.1)  Step 4/7 Reach set approx. projection</vt:lpstr>
      <vt:lpstr>Avoidance run (6.5.1)  Step 6/7 Reachable/Unreachable</vt:lpstr>
      <vt:lpstr>Avoidance run (6.5.1)  Step 7/7 Trajectory selection</vt:lpstr>
      <vt:lpstr>Mission control run (6.5.2)  Multiple avoidance run joined together</vt:lpstr>
      <vt:lpstr>UAS Traffic Management Concept</vt:lpstr>
      <vt:lpstr>Rule engine</vt:lpstr>
      <vt:lpstr>Simulations:  Test plan</vt:lpstr>
      <vt:lpstr>Test plan (7.1)</vt:lpstr>
      <vt:lpstr>Simulations  Maze Solver  Storm Avoidance</vt:lpstr>
      <vt:lpstr>Scenario (7.3.3)  Maze</vt:lpstr>
      <vt:lpstr>Scenario (7.3.4):  Storm</vt:lpstr>
      <vt:lpstr>Rules of the Air Simulations:  Converging Maneuver  Head On Approach  Overtake</vt:lpstr>
      <vt:lpstr>Converging Maneuver - Trigger</vt:lpstr>
      <vt:lpstr>Converging Maneuver - Resolution</vt:lpstr>
      <vt:lpstr>Converging Maneuver – Leave condition</vt:lpstr>
      <vt:lpstr>Scenario (7.4.1):  Rule-based converging</vt:lpstr>
      <vt:lpstr>Head On Approach - Trigger</vt:lpstr>
      <vt:lpstr>Head On Approach - Resolution</vt:lpstr>
      <vt:lpstr>Scenario (7.4.2):  Rule-based head-on</vt:lpstr>
      <vt:lpstr>Overtake Maneuver - Trigger</vt:lpstr>
      <vt:lpstr>Overtake Maneuver - Resolution</vt:lpstr>
      <vt:lpstr>Overtake Maneuver – Leave Condition</vt:lpstr>
      <vt:lpstr>Scenario (7.4.4):   Rule-based overtake</vt:lpstr>
      <vt:lpstr>Different speed:   Overtake Maneuver </vt:lpstr>
      <vt:lpstr>Simulations:  Cooperative vs. Noncooperative   Multi-Collision  Situations</vt:lpstr>
      <vt:lpstr>Cooperative separation scenario</vt:lpstr>
      <vt:lpstr>Scenario (7.4.3):   Rule-based mixed head-on with converging</vt:lpstr>
      <vt:lpstr>Non-cooperative separation scenario</vt:lpstr>
      <vt:lpstr>Scenario (7.3.7):   Emergency mixed head-on with converging</vt:lpstr>
      <vt:lpstr>Performance:   Non-cooperative separation scenario</vt:lpstr>
      <vt:lpstr>Simulations results – non-cooperative </vt:lpstr>
      <vt:lpstr>Simulations results – cooperative </vt:lpstr>
      <vt:lpstr>Conclusion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Alojz Gomola</cp:lastModifiedBy>
  <cp:revision>556</cp:revision>
  <cp:lastPrinted>2015-07-29T21:30:37Z</cp:lastPrinted>
  <dcterms:created xsi:type="dcterms:W3CDTF">2017-09-21T08:49:16Z</dcterms:created>
  <dcterms:modified xsi:type="dcterms:W3CDTF">2019-07-07T10:41:56Z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